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Salam dan terima kasih kepada Guru Besar SKDSZA. Nama penuh program ikut surat jemputan: Bengkel Teknologi Kecerdasan Buatan (AI) dalam Pendidikan. Sampaikan tema hari ini dalam satu ayat: kita bukan belajar menaip prompt sahaja, kita belajar menyerahkan outcome kepada AI dan menyemaknya. Minta peserta sediakan telefon atau laptop dan akaun DELIMa.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minit. Tunjuk lencana PLUS di Gemini Notebook dan menu Classroom di Canva sebagai tanda akaun sekolah aktif. Peserta tanpa akses guna akaun peribadi dahulu; ciri asas sama.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 minit: taklimat 10, demo 5, Aktiviti 1 dan 2 selama 20 minit.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Nama baharu diumumkan 16 Julai 2026; notebook lama kekal. Tunjuk halaman utama: tab All, My notebooks, Collections dan butang Create new.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Paparkan notebook demo Sains Tahun 4 Unit 2 di skrin. Tunjuk tiga panel, kemudian tunjuk versi telefon jika ada peserta guna telefon.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DEMO LANGSUNG: buka notebook demo, jalankan Prompt 1, klik satu nombor rujukan, kemudian jalankan Prompt 2 untuk tunjuk Notebook mengaku maklumat tiada. Ini beza terbesar dengan chatbot biasa.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Jangan terangkan sembilan alat satu persatu; tunjuk grid, sebut dua yang paling laju (Quiz, Flashcards) dan dua yang paling lambat (Audio, Video).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Tunjuk Slide Deck superhero dan infografik blok yang sudah dijana dalam notebook demo (MISI SKUAD NAFAS, Blok Bina Pernafasan). Tema ialah cara paling mudah menaikkan minat murid tanpa usaha tambahan.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Peserta yang pernah ikut bengkel Ogos akan perasan Video Overview berbeza. Tegaskan had harian: jangan semua peserta jana video serentak; jana Quiz dahulu.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minit. Aktiviti 1: 10 minit (muat turun 2, tetapan 2, muat naik 2, tanya 4). Aktiviti 2: 10 minit. Berjalan membantu. Pada minit ke-15, minta dua peserta tunjuk hasil di skrin. Jangan biar semua peserta jana Audio atau Video serentak.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 minit: taklimat 8, demo 5, Aktiviti 3 dan 4 selama 22 minit.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minit. Tanya peserta: siapa pernah taip tiga ayat ini? Kebanyakan akan angkat tangan. Tegaskan ini bukan salah, cuma kecil. Jurang sebenar hari ini ialah antara guru yang faham aliran kerja (workflow) dengan guru yang sekadar pandai prompt. Bacakan persoalan dalam kotak gelap perlahan-lahan; ini tema seluruh bengkel.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Tunjuk bar sisi Canva pada akaun DELIMa: Home, Classroom, Projects, Templates, Brand, Canva AI. Peserta tanpa Classroom perlu log masuk semula melalui DELIMa 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DEMO LANGSUNG: taip prompt, tunjuk rangka, edit satu baris rangka, Generate design, buka editor. Tekankan langkah rangka sebagai langkah Uji yang murah.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Tunjuk aktiviti murid Proses Kitaran Air yang sudah dijana (Recent generations) dan satu kuiz Canva Code. Peringatkan prompt aktiviti murid mesti tegas tentang Bahasa Melayu.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 minit. Aktiviti 3: 12 minit. Aktiviti 4: 10 minit. Jika Canva Code lambat, arahkan peserta ke laluan A. Pada minit ke-18, umumkan dua minit terakhir untuk hantar ke Ruang Pameran.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 minit: 6 minit satu laluan penuh dan idea, 6 minit Ruang Pameran, 6 minit semakan berpasangan.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Ini Idea 1 di LMS → Pelan Kelas Saya. Kaitkan setiap kotak dengan aktiviti yang baru dibuat peserta: Sasaran = ayat sasaran, Buat = Slide Deck dan Canva, Cuba = Quiz, Baiki = jana semula. Mereka sebenarnya sudah menjalankan laluan ini tanpa sedar.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Baca nama enam idea sahaja. Minta setiap peserta buka LMS → Pelan Kelas Saya: tulis ayat sasaran (Langkah 1) dan klik SATU idea (Langkah 2). Jangan terangkan semua; cukup satu contoh (biasanya Nota tiga aras).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Sambungkan dengan Panduan Literasi AI KPM: AI melengkapkan guru, bukan menggantikan. Semakan berpasangan 6 minit selepas slaid ini: satu kekuatan, satu pembaikan khusus untuk bahan rakan.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Fokus pada kad 1 (data murid) dan kad 2 (semak sebelum guna). Sebut SPI KPM Bil. 2 Tahun 2026 sebagai rujukan rasmi; minta peserta baca versi penuh di laman KPM.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Dua alat, satu aliran kerja: Notebook untuk fakta dan rangka, Canva untuk rupa dan aktiviti. Kemudian buka Ruang Pameran dan tayang tiga hasil.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Lima objektif, lima kad. Tekankan kad 4: satu workflow penuh, bukan lima alat berasingan. Kad 5 etika dibincang di hujung bengkel.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 soal jawab. Cabaran 30 hari: satu sasaran seminggu, cukup satu. Ingatkan LMS kekal dibuka. Tutup dengan soal jawab; jika masa suntuk, ambil soalan melalui Ruang Pameran.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Minta semua peserta buka skdsza.tsapps.my sekarang dan daftar nama. Berjalan membantu yang tersekat. Sahkan ada dua tiga peserta yang sudah nampak Papan Pemuka sebelum teruskan.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minit. Slot idea; cuma satu tabiat baharu yang perlu peserta bawa balik: jawab tiga soalan sebelum menaip.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Kiri: cara lama, guru sibuk menaip. Kanan: cara baharu, guru beri sasaran dan menyemak. Tanya: bila kali terakhir anda beritahu AI siapa murid anda?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Tiga soalan sahaja: siapa murid, apa bukti faham, bahan apa AI perlu baca. Bacakan contoh prompt di bawah; tunjukkan bahawa ia hanya tiga jawapan yang disambung menjadi ayat.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minit. Bahasa harian: buat, cuba, baiki. Notebook membuat dan menyediakan kuiz untuk cuba; Canva membuat versi cantik. Guru yang memutuskan.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minit. Taklimat sahaja; peserta tidak perlu buka LMS di sini. Ayat sasaran ditulis di LMS → Pelan Kelas Saya pada Slot 4 selepas Aktiviti 4. CTFC hanya rangka praktikal. Peraturan emas: kalau AI tidak diberi bahan, ia mereka-reka dengan yakin.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jpe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jpe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jpe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jpe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jpe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jpe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slideLayout" Target="../slideLayouts/slideLayout1.xml"/><Relationship Id="rId1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jpe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jpe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jpe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jpe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jpe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jpe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jp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jpe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jpe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Slide-23-image-1.jpeg"/><Relationship Id="rId2" Type="http://schemas.openxmlformats.org/officeDocument/2006/relationships/image" Target="../media/image-23-2.png"/><Relationship Id="rId3" Type="http://schemas.openxmlformats.org/officeDocument/2006/relationships/slideLayout" Target="../slideLayouts/slideLayout1.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Slide-24-image-1.jpe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Slide-25-image-1.jpe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Slide-26-image-1.jpe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slideLayout" Target="../slideLayouts/slideLayout1.xml"/><Relationship Id="rId9"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Slide-27-image-1.jpe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slideLayout" Target="../slideLayouts/slideLayout1.xml"/><Relationship Id="rId7"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Slide-28-image-1.jpe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image" Target="../media/image-28-4.png"/><Relationship Id="rId5" Type="http://schemas.openxmlformats.org/officeDocument/2006/relationships/image" Target="../media/image-28-5.png"/><Relationship Id="rId6" Type="http://schemas.openxmlformats.org/officeDocument/2006/relationships/image" Target="../media/image-28-6.png"/><Relationship Id="rId7" Type="http://schemas.openxmlformats.org/officeDocument/2006/relationships/image" Target="../media/image-28-7.png"/><Relationship Id="rId8" Type="http://schemas.openxmlformats.org/officeDocument/2006/relationships/image" Target="../media/image-28-8.png"/><Relationship Id="rId9" Type="http://schemas.openxmlformats.org/officeDocument/2006/relationships/slideLayout" Target="../slideLayouts/slideLayout1.xml"/><Relationship Id="rId10"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Slide-29-image-1.jpe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3.png"/><Relationship Id="rId5" Type="http://schemas.openxmlformats.org/officeDocument/2006/relationships/image" Target="../media/image-29-3.png"/><Relationship Id="rId6" Type="http://schemas.openxmlformats.org/officeDocument/2006/relationships/image" Target="../media/image-29-6.png"/><Relationship Id="rId7" Type="http://schemas.openxmlformats.org/officeDocument/2006/relationships/image" Target="../media/image-29-7.png"/><Relationship Id="rId8" Type="http://schemas.openxmlformats.org/officeDocument/2006/relationships/image" Target="../media/image-29-7.png"/><Relationship Id="rId9" Type="http://schemas.openxmlformats.org/officeDocument/2006/relationships/image" Target="../media/image-29-7.png"/><Relationship Id="rId10" Type="http://schemas.openxmlformats.org/officeDocument/2006/relationships/image" Target="../media/image-29-10.png"/><Relationship Id="rId11" Type="http://schemas.openxmlformats.org/officeDocument/2006/relationships/slideLayout" Target="../slideLayouts/slideLayout1.xml"/><Relationship Id="rId1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jpe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jp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Slide-30-image-1.jpeg"/><Relationship Id="rId2" Type="http://schemas.openxmlformats.org/officeDocument/2006/relationships/image" Target="../media/image-30-2.png"/><Relationship Id="rId3" Type="http://schemas.openxmlformats.org/officeDocument/2006/relationships/slideLayout" Target="../slideLayouts/slideLayout1.xml"/><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jpe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jpe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jpe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3.png"/><Relationship Id="rId5" Type="http://schemas.openxmlformats.org/officeDocument/2006/relationships/image" Target="../media/image-6-3.png"/><Relationship Id="rId6" Type="http://schemas.openxmlformats.org/officeDocument/2006/relationships/image" Target="../media/image-6-3.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8.png"/><Relationship Id="rId10" Type="http://schemas.openxmlformats.org/officeDocument/2006/relationships/image" Target="../media/image-6-8.png"/><Relationship Id="rId11" Type="http://schemas.openxmlformats.org/officeDocument/2006/relationships/image" Target="../media/image-6-8.png"/><Relationship Id="rId12" Type="http://schemas.openxmlformats.org/officeDocument/2006/relationships/image" Target="../media/image-6-12.png"/><Relationship Id="rId13" Type="http://schemas.openxmlformats.org/officeDocument/2006/relationships/slideLayout" Target="../slideLayouts/slideLayout1.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jpe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jpe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7863840" y="822960"/>
            <a:ext cx="4023360" cy="4023360"/>
          </a:xfrm>
          <a:prstGeom prst="ellipse">
            <a:avLst/>
          </a:prstGeom>
          <a:solidFill>
            <a:srgbClr val="1B3C44"/>
          </a:solidFill>
          <a:ln/>
        </p:spPr>
      </p:sp>
      <p:pic>
        <p:nvPicPr>
          <p:cNvPr id="3" name="Image 0" descr="img/hero-nobg.png">    </p:cNvPr>
          <p:cNvPicPr>
            <a:picLocks noChangeAspect="1"/>
          </p:cNvPicPr>
          <p:nvPr/>
        </p:nvPicPr>
        <p:blipFill>
          <a:blip r:embed="rId2"/>
          <a:stretch>
            <a:fillRect/>
          </a:stretch>
        </p:blipFill>
        <p:spPr>
          <a:xfrm>
            <a:off x="7590829" y="411480"/>
            <a:ext cx="4386501" cy="5806440"/>
          </a:xfrm>
          <a:prstGeom prst="rect">
            <a:avLst/>
          </a:prstGeom>
        </p:spPr>
      </p:pic>
      <p:sp>
        <p:nvSpPr>
          <p:cNvPr id="4" name="Text 1"/>
          <p:cNvSpPr txBox="1"/>
          <p:nvPr/>
        </p:nvSpPr>
        <p:spPr>
          <a:xfrm>
            <a:off x="640080" y="640080"/>
            <a:ext cx="6766560" cy="274320"/>
          </a:xfrm>
          <a:prstGeom prst="rect">
            <a:avLst/>
          </a:prstGeom>
          <a:noFill/>
          <a:ln/>
        </p:spPr>
        <p:txBody>
          <a:bodyPr wrap="square" lIns="0" tIns="0" rIns="0" bIns="0" rtlCol="0" anchor="ctr"/>
          <a:lstStyle/>
          <a:p>
            <a:pPr indent="0" marL="0">
              <a:buNone/>
            </a:pPr>
            <a:r>
              <a:rPr lang="en-US" sz="1100" b="1" spc="250" kern="0" dirty="0">
                <a:solidFill>
                  <a:srgbClr val="4FC3BC"/>
                </a:solidFill>
                <a:latin typeface="Calibri" pitchFamily="34" charset="0"/>
                <a:ea typeface="Calibri" pitchFamily="34" charset="-122"/>
                <a:cs typeface="Calibri" pitchFamily="34" charset="-120"/>
              </a:rPr>
              <a:t>BENGKEL TEKNOLOGI KECERDASAN BUATAN (AI) DALAM PENDIDIKAN</a:t>
            </a:r>
            <a:endParaRPr lang="en-US" sz="1100" dirty="0"/>
          </a:p>
        </p:txBody>
      </p:sp>
      <p:sp>
        <p:nvSpPr>
          <p:cNvPr id="5" name="Text 2"/>
          <p:cNvSpPr txBox="1"/>
          <p:nvPr/>
        </p:nvSpPr>
        <p:spPr>
          <a:xfrm>
            <a:off x="640080" y="932688"/>
            <a:ext cx="6766560" cy="292608"/>
          </a:xfrm>
          <a:prstGeom prst="rect">
            <a:avLst/>
          </a:prstGeom>
          <a:noFill/>
          <a:ln/>
        </p:spPr>
        <p:txBody>
          <a:bodyPr wrap="square" lIns="0" tIns="0" rIns="0" bIns="0" rtlCol="0" anchor="ctr"/>
          <a:lstStyle/>
          <a:p>
            <a:pPr indent="0" marL="0">
              <a:buNone/>
            </a:pPr>
            <a:r>
              <a:rPr lang="en-US" sz="1250" dirty="0">
                <a:solidFill>
                  <a:srgbClr val="A9BBC0"/>
                </a:solidFill>
                <a:latin typeface="Calibri" pitchFamily="34" charset="0"/>
                <a:ea typeface="Calibri" pitchFamily="34" charset="-122"/>
                <a:cs typeface="Calibri" pitchFamily="34" charset="-120"/>
              </a:rPr>
              <a:t>SK Dato' Syed Zain Alshahab, Kluang</a:t>
            </a:r>
            <a:endParaRPr lang="en-US" sz="1250" dirty="0"/>
          </a:p>
        </p:txBody>
      </p:sp>
      <p:sp>
        <p:nvSpPr>
          <p:cNvPr id="6" name="Text 3"/>
          <p:cNvSpPr txBox="1"/>
          <p:nvPr/>
        </p:nvSpPr>
        <p:spPr>
          <a:xfrm>
            <a:off x="640080" y="1463040"/>
            <a:ext cx="6766560" cy="2057400"/>
          </a:xfrm>
          <a:prstGeom prst="rect">
            <a:avLst/>
          </a:prstGeom>
          <a:noFill/>
          <a:ln/>
        </p:spPr>
        <p:txBody>
          <a:bodyPr wrap="square" lIns="0" tIns="0" rIns="0" bIns="0" rtlCol="0" anchor="ctr"/>
          <a:lstStyle/>
          <a:p>
            <a:pPr indent="0" marL="0">
              <a:lnSpc>
                <a:spcPts val="6400"/>
              </a:lnSpc>
              <a:buNone/>
            </a:pPr>
            <a:r>
              <a:rPr lang="en-US" sz="5800" b="1" dirty="0">
                <a:solidFill>
                  <a:srgbClr val="F2F6F5"/>
                </a:solidFill>
                <a:latin typeface="Cambria" pitchFamily="34" charset="0"/>
                <a:ea typeface="Cambria" pitchFamily="34" charset="-122"/>
                <a:cs typeface="Cambria" pitchFamily="34" charset="-120"/>
              </a:rPr>
              <a:t>AI dalam
</a:t>
            </a:r>
            <a:pPr indent="0" marL="0">
              <a:lnSpc>
                <a:spcPts val="6400"/>
              </a:lnSpc>
              <a:buNone/>
            </a:pPr>
            <a:r>
              <a:rPr lang="en-US" sz="5800" b="1" dirty="0">
                <a:solidFill>
                  <a:srgbClr val="F2B950"/>
                </a:solidFill>
                <a:latin typeface="Cambria" pitchFamily="34" charset="0"/>
                <a:ea typeface="Cambria" pitchFamily="34" charset="-122"/>
                <a:cs typeface="Cambria" pitchFamily="34" charset="-120"/>
              </a:rPr>
              <a:t>Pendidikan</a:t>
            </a:r>
            <a:endParaRPr lang="en-US" sz="5800" dirty="0"/>
          </a:p>
        </p:txBody>
      </p:sp>
      <p:sp>
        <p:nvSpPr>
          <p:cNvPr id="7" name="Text 4"/>
          <p:cNvSpPr txBox="1"/>
          <p:nvPr/>
        </p:nvSpPr>
        <p:spPr>
          <a:xfrm>
            <a:off x="640080" y="3566160"/>
            <a:ext cx="6766560" cy="411480"/>
          </a:xfrm>
          <a:prstGeom prst="rect">
            <a:avLst/>
          </a:prstGeom>
          <a:noFill/>
          <a:ln/>
        </p:spPr>
        <p:txBody>
          <a:bodyPr wrap="square" lIns="0" tIns="0" rIns="0" bIns="0" rtlCol="0" anchor="ctr"/>
          <a:lstStyle/>
          <a:p>
            <a:pPr indent="0" marL="0">
              <a:buNone/>
            </a:pPr>
            <a:r>
              <a:rPr lang="en-US" sz="1900" b="1" dirty="0">
                <a:solidFill>
                  <a:srgbClr val="4FC3BC"/>
                </a:solidFill>
                <a:latin typeface="Calibri" pitchFamily="34" charset="0"/>
                <a:ea typeface="Calibri" pitchFamily="34" charset="-122"/>
                <a:cs typeface="Calibri" pitchFamily="34" charset="-120"/>
              </a:rPr>
              <a:t>Gemini Notebook  ·  Canva AI for Education</a:t>
            </a:r>
            <a:endParaRPr lang="en-US" sz="1900" dirty="0"/>
          </a:p>
        </p:txBody>
      </p:sp>
      <p:sp>
        <p:nvSpPr>
          <p:cNvPr id="8" name="Text 5"/>
          <p:cNvSpPr txBox="1"/>
          <p:nvPr/>
        </p:nvSpPr>
        <p:spPr>
          <a:xfrm>
            <a:off x="640080" y="4023360"/>
            <a:ext cx="6583680" cy="365760"/>
          </a:xfrm>
          <a:prstGeom prst="rect">
            <a:avLst/>
          </a:prstGeom>
          <a:noFill/>
          <a:ln/>
        </p:spPr>
        <p:txBody>
          <a:bodyPr wrap="square" lIns="0" tIns="0" rIns="0" bIns="0" rtlCol="0" anchor="ctr"/>
          <a:lstStyle/>
          <a:p>
            <a:pPr indent="0" marL="0">
              <a:buNone/>
            </a:pPr>
            <a:r>
              <a:rPr lang="en-US" sz="1400" i="1" dirty="0">
                <a:solidFill>
                  <a:srgbClr val="C8D6D9"/>
                </a:solidFill>
                <a:latin typeface="Cambria" pitchFamily="34" charset="0"/>
                <a:ea typeface="Cambria" pitchFamily="34" charset="-122"/>
                <a:cs typeface="Cambria" pitchFamily="34" charset="-120"/>
              </a:rPr>
              <a:t>Beri AI sasaran murid, bukan sekadar satu arahan.</a:t>
            </a:r>
            <a:endParaRPr lang="en-US" sz="1400" dirty="0"/>
          </a:p>
        </p:txBody>
      </p:sp>
      <p:sp>
        <p:nvSpPr>
          <p:cNvPr id="9" name="Shape 6"/>
          <p:cNvSpPr/>
          <p:nvPr/>
        </p:nvSpPr>
        <p:spPr>
          <a:xfrm>
            <a:off x="640080" y="4800600"/>
            <a:ext cx="2834640" cy="1143000"/>
          </a:xfrm>
          <a:prstGeom prst="roundRect">
            <a:avLst>
              <a:gd name="adj" fmla="val 8000"/>
            </a:avLst>
          </a:prstGeom>
          <a:solidFill>
            <a:srgbClr val="1B323C"/>
          </a:solidFill>
          <a:ln w="9525">
            <a:solidFill>
              <a:srgbClr val="2C4A56"/>
            </a:solidFill>
            <a:prstDash val="solid"/>
          </a:ln>
        </p:spPr>
      </p:sp>
      <p:sp>
        <p:nvSpPr>
          <p:cNvPr id="10" name="Text 7"/>
          <p:cNvSpPr txBox="1"/>
          <p:nvPr/>
        </p:nvSpPr>
        <p:spPr>
          <a:xfrm>
            <a:off x="841248" y="4928616"/>
            <a:ext cx="2432304" cy="237744"/>
          </a:xfrm>
          <a:prstGeom prst="rect">
            <a:avLst/>
          </a:prstGeom>
          <a:noFill/>
          <a:ln/>
        </p:spPr>
        <p:txBody>
          <a:bodyPr wrap="square" lIns="0" tIns="0" rIns="0" bIns="0" rtlCol="0" anchor="ctr"/>
          <a:lstStyle/>
          <a:p>
            <a:pPr indent="0" marL="0">
              <a:buNone/>
            </a:pPr>
            <a:r>
              <a:rPr lang="en-US" sz="950" b="1" spc="200" kern="0" dirty="0">
                <a:solidFill>
                  <a:srgbClr val="1F8F8A"/>
                </a:solidFill>
                <a:latin typeface="Calibri" pitchFamily="34" charset="0"/>
                <a:ea typeface="Calibri" pitchFamily="34" charset="-122"/>
                <a:cs typeface="Calibri" pitchFamily="34" charset="-120"/>
              </a:rPr>
              <a:t>PENCERAMAH</a:t>
            </a:r>
            <a:endParaRPr lang="en-US" sz="950" dirty="0"/>
          </a:p>
        </p:txBody>
      </p:sp>
      <p:sp>
        <p:nvSpPr>
          <p:cNvPr id="11" name="Text 8"/>
          <p:cNvSpPr txBox="1"/>
          <p:nvPr/>
        </p:nvSpPr>
        <p:spPr>
          <a:xfrm>
            <a:off x="841248" y="5184648"/>
            <a:ext cx="2432304" cy="384048"/>
          </a:xfrm>
          <a:prstGeom prst="rect">
            <a:avLst/>
          </a:prstGeom>
          <a:noFill/>
          <a:ln/>
        </p:spPr>
        <p:txBody>
          <a:bodyPr wrap="square" lIns="0" tIns="0" rIns="0" bIns="0" rtlCol="0" anchor="ctr"/>
          <a:lstStyle/>
          <a:p>
            <a:pPr indent="0" marL="0">
              <a:buNone/>
            </a:pPr>
            <a:r>
              <a:rPr lang="en-US" sz="1500" b="1" dirty="0">
                <a:solidFill>
                  <a:srgbClr val="F2F6F5"/>
                </a:solidFill>
                <a:latin typeface="Calibri" pitchFamily="34" charset="0"/>
                <a:ea typeface="Calibri" pitchFamily="34" charset="-122"/>
                <a:cs typeface="Calibri" pitchFamily="34" charset="-120"/>
              </a:rPr>
              <a:t>Ts. Ashraf bin Naim</a:t>
            </a:r>
            <a:endParaRPr lang="en-US" sz="1500" dirty="0"/>
          </a:p>
        </p:txBody>
      </p:sp>
      <p:sp>
        <p:nvSpPr>
          <p:cNvPr id="12" name="Text 9"/>
          <p:cNvSpPr txBox="1"/>
          <p:nvPr/>
        </p:nvSpPr>
        <p:spPr>
          <a:xfrm>
            <a:off x="841248" y="5568696"/>
            <a:ext cx="2432304" cy="292608"/>
          </a:xfrm>
          <a:prstGeom prst="rect">
            <a:avLst/>
          </a:prstGeom>
          <a:noFill/>
          <a:ln/>
        </p:spPr>
        <p:txBody>
          <a:bodyPr wrap="square" lIns="0" tIns="0" rIns="0" bIns="0" rtlCol="0" anchor="ctr"/>
          <a:lstStyle/>
          <a:p>
            <a:pPr indent="0" marL="0">
              <a:buNone/>
            </a:pPr>
            <a:r>
              <a:rPr lang="en-US" sz="1050" dirty="0">
                <a:solidFill>
                  <a:srgbClr val="A9BBC0"/>
                </a:solidFill>
                <a:latin typeface="Calibri" pitchFamily="34" charset="0"/>
                <a:ea typeface="Calibri" pitchFamily="34" charset="-122"/>
                <a:cs typeface="Calibri" pitchFamily="34" charset="-120"/>
              </a:rPr>
              <a:t>Penolong PPD · PPD Kluang</a:t>
            </a:r>
            <a:endParaRPr lang="en-US" sz="1050" dirty="0"/>
          </a:p>
        </p:txBody>
      </p:sp>
      <p:sp>
        <p:nvSpPr>
          <p:cNvPr id="13" name="Shape 10"/>
          <p:cNvSpPr/>
          <p:nvPr/>
        </p:nvSpPr>
        <p:spPr>
          <a:xfrm>
            <a:off x="3657600" y="4800600"/>
            <a:ext cx="3886200" cy="1143000"/>
          </a:xfrm>
          <a:prstGeom prst="roundRect">
            <a:avLst>
              <a:gd name="adj" fmla="val 8000"/>
            </a:avLst>
          </a:prstGeom>
          <a:solidFill>
            <a:srgbClr val="1B323C"/>
          </a:solidFill>
          <a:ln w="9525">
            <a:solidFill>
              <a:srgbClr val="2C4A56"/>
            </a:solidFill>
            <a:prstDash val="solid"/>
          </a:ln>
        </p:spPr>
      </p:sp>
      <p:sp>
        <p:nvSpPr>
          <p:cNvPr id="14" name="Text 11"/>
          <p:cNvSpPr txBox="1"/>
          <p:nvPr/>
        </p:nvSpPr>
        <p:spPr>
          <a:xfrm>
            <a:off x="3858768" y="4928616"/>
            <a:ext cx="3483864" cy="237744"/>
          </a:xfrm>
          <a:prstGeom prst="rect">
            <a:avLst/>
          </a:prstGeom>
          <a:noFill/>
          <a:ln/>
        </p:spPr>
        <p:txBody>
          <a:bodyPr wrap="square" lIns="0" tIns="0" rIns="0" bIns="0" rtlCol="0" anchor="ctr"/>
          <a:lstStyle/>
          <a:p>
            <a:pPr indent="0" marL="0">
              <a:buNone/>
            </a:pPr>
            <a:r>
              <a:rPr lang="en-US" sz="950" b="1" spc="200" kern="0" dirty="0">
                <a:solidFill>
                  <a:srgbClr val="E0A82E"/>
                </a:solidFill>
                <a:latin typeface="Calibri" pitchFamily="34" charset="0"/>
                <a:ea typeface="Calibri" pitchFamily="34" charset="-122"/>
                <a:cs typeface="Calibri" pitchFamily="34" charset="-120"/>
              </a:rPr>
              <a:t>TARIKH &amp; TEMPAT</a:t>
            </a:r>
            <a:endParaRPr lang="en-US" sz="950" dirty="0"/>
          </a:p>
        </p:txBody>
      </p:sp>
      <p:sp>
        <p:nvSpPr>
          <p:cNvPr id="15" name="Text 12"/>
          <p:cNvSpPr txBox="1"/>
          <p:nvPr/>
        </p:nvSpPr>
        <p:spPr>
          <a:xfrm>
            <a:off x="3858768" y="5184648"/>
            <a:ext cx="3483864" cy="384048"/>
          </a:xfrm>
          <a:prstGeom prst="rect">
            <a:avLst/>
          </a:prstGeom>
          <a:noFill/>
          <a:ln/>
        </p:spPr>
        <p:txBody>
          <a:bodyPr wrap="square" lIns="0" tIns="0" rIns="0" bIns="0" rtlCol="0" anchor="ctr"/>
          <a:lstStyle/>
          <a:p>
            <a:pPr indent="0" marL="0">
              <a:buNone/>
            </a:pPr>
            <a:r>
              <a:rPr lang="en-US" sz="1500" b="1" dirty="0">
                <a:solidFill>
                  <a:srgbClr val="F2F6F5"/>
                </a:solidFill>
                <a:latin typeface="Calibri" pitchFamily="34" charset="0"/>
                <a:ea typeface="Calibri" pitchFamily="34" charset="-122"/>
                <a:cs typeface="Calibri" pitchFamily="34" charset="-120"/>
              </a:rPr>
              <a:t>9 September 2026 · 2.00 hingga 4.00 petang</a:t>
            </a:r>
            <a:endParaRPr lang="en-US" sz="1500" dirty="0"/>
          </a:p>
        </p:txBody>
      </p:sp>
      <p:sp>
        <p:nvSpPr>
          <p:cNvPr id="16" name="Text 13"/>
          <p:cNvSpPr txBox="1"/>
          <p:nvPr/>
        </p:nvSpPr>
        <p:spPr>
          <a:xfrm>
            <a:off x="3858768" y="5568696"/>
            <a:ext cx="3483864" cy="292608"/>
          </a:xfrm>
          <a:prstGeom prst="rect">
            <a:avLst/>
          </a:prstGeom>
          <a:noFill/>
          <a:ln/>
        </p:spPr>
        <p:txBody>
          <a:bodyPr wrap="square" lIns="0" tIns="0" rIns="0" bIns="0" rtlCol="0" anchor="ctr"/>
          <a:lstStyle/>
          <a:p>
            <a:pPr indent="0" marL="0">
              <a:buNone/>
            </a:pPr>
            <a:r>
              <a:rPr lang="en-US" sz="1050" dirty="0">
                <a:solidFill>
                  <a:srgbClr val="A9BBC0"/>
                </a:solidFill>
                <a:latin typeface="Calibri" pitchFamily="34" charset="0"/>
                <a:ea typeface="Calibri" pitchFamily="34" charset="-122"/>
                <a:cs typeface="Calibri" pitchFamily="34" charset="-120"/>
              </a:rPr>
              <a:t>Bilik Mesyuarat Darul Hikmah, SKDSZA</a:t>
            </a:r>
            <a:endParaRPr lang="en-US" sz="1050" dirty="0"/>
          </a:p>
        </p:txBody>
      </p:sp>
      <p:sp>
        <p:nvSpPr>
          <p:cNvPr id="17" name="Text 14"/>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18" name="Text 15"/>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Pembukaan  ·  01 / 30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SLOT 1 · TIGA SOALAN SEBELUM TAIP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Kunci Semuanya: Akaun DELIMa Anda</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nama@moe-dl.edu.my membuka kedua-dua alat secara percuma</a:t>
            </a:r>
            <a:endParaRPr lang="en-US" sz="1350" dirty="0"/>
          </a:p>
        </p:txBody>
      </p:sp>
      <p:sp>
        <p:nvSpPr>
          <p:cNvPr id="5" name="Shape 3"/>
          <p:cNvSpPr/>
          <p:nvPr/>
        </p:nvSpPr>
        <p:spPr>
          <a:xfrm>
            <a:off x="640080" y="1874520"/>
            <a:ext cx="7223760" cy="1024128"/>
          </a:xfrm>
          <a:prstGeom prst="roundRect">
            <a:avLst>
              <a:gd name="adj" fmla="val 8929"/>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148840"/>
            <a:ext cx="420624" cy="420624"/>
          </a:xfrm>
          <a:prstGeom prst="ellipse">
            <a:avLst/>
          </a:prstGeom>
          <a:solidFill>
            <a:srgbClr val="1F8F8A"/>
          </a:solidFill>
          <a:ln/>
        </p:spPr>
      </p:sp>
      <p:sp>
        <p:nvSpPr>
          <p:cNvPr id="7" name="Text 5"/>
          <p:cNvSpPr txBox="1"/>
          <p:nvPr/>
        </p:nvSpPr>
        <p:spPr>
          <a:xfrm>
            <a:off x="841248" y="2148840"/>
            <a:ext cx="420624" cy="420624"/>
          </a:xfrm>
          <a:prstGeom prst="rect">
            <a:avLst/>
          </a:prstGeom>
          <a:noFill/>
          <a:ln/>
        </p:spPr>
        <p:txBody>
          <a:bodyPr wrap="square" lIns="0" tIns="0" rIns="0" bIns="0" rtlCol="0" anchor="ctr"/>
          <a:lstStyle/>
          <a:p>
            <a:pPr algn="ctr" indent="0" marL="0">
              <a:buNone/>
            </a:pPr>
            <a:r>
              <a:rPr lang="en-US" sz="1564" b="1" dirty="0">
                <a:solidFill>
                  <a:srgbClr val="FFFFFF"/>
                </a:solidFill>
                <a:latin typeface="Calibri" pitchFamily="34" charset="0"/>
                <a:ea typeface="Calibri" pitchFamily="34" charset="-122"/>
                <a:cs typeface="Calibri" pitchFamily="34" charset="-120"/>
              </a:rPr>
              <a:t>1</a:t>
            </a:r>
            <a:endParaRPr lang="en-US" sz="1564" dirty="0"/>
          </a:p>
        </p:txBody>
      </p:sp>
      <p:sp>
        <p:nvSpPr>
          <p:cNvPr id="8" name="Text 6"/>
          <p:cNvSpPr txBox="1"/>
          <p:nvPr/>
        </p:nvSpPr>
        <p:spPr>
          <a:xfrm>
            <a:off x="1691640" y="1984248"/>
            <a:ext cx="585216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Gemini Notebook</a:t>
            </a:r>
            <a:endParaRPr lang="en-US" sz="1400" dirty="0"/>
          </a:p>
        </p:txBody>
      </p:sp>
      <p:sp>
        <p:nvSpPr>
          <p:cNvPr id="9" name="Text 7"/>
          <p:cNvSpPr txBox="1"/>
          <p:nvPr/>
        </p:nvSpPr>
        <p:spPr>
          <a:xfrm>
            <a:off x="1691640" y="2331720"/>
            <a:ext cx="5943600" cy="53035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Log masuk notebook.google.com dengan akaun moe-dl.edu.my. Lencana 'PLUS' menunjukkan pelan sekolah aktif; had harian mengikut pelan itu.</a:t>
            </a:r>
            <a:endParaRPr lang="en-US" sz="1050" dirty="0"/>
          </a:p>
        </p:txBody>
      </p:sp>
      <p:pic>
        <p:nvPicPr>
          <p:cNvPr id="10" name="Image 0" descr="icons/book-teal.png">    </p:cNvPr>
          <p:cNvPicPr>
            <a:picLocks noChangeAspect="1"/>
          </p:cNvPicPr>
          <p:nvPr/>
        </p:nvPicPr>
        <p:blipFill>
          <a:blip r:embed="rId2"/>
          <a:stretch>
            <a:fillRect/>
          </a:stretch>
        </p:blipFill>
        <p:spPr>
          <a:xfrm>
            <a:off x="7351776" y="2039112"/>
            <a:ext cx="310896" cy="310896"/>
          </a:xfrm>
          <a:prstGeom prst="rect">
            <a:avLst/>
          </a:prstGeom>
        </p:spPr>
      </p:pic>
      <p:sp>
        <p:nvSpPr>
          <p:cNvPr id="11" name="Shape 8"/>
          <p:cNvSpPr/>
          <p:nvPr/>
        </p:nvSpPr>
        <p:spPr>
          <a:xfrm>
            <a:off x="640080" y="3063240"/>
            <a:ext cx="7223760" cy="1024128"/>
          </a:xfrm>
          <a:prstGeom prst="roundRect">
            <a:avLst>
              <a:gd name="adj" fmla="val 8929"/>
            </a:avLst>
          </a:prstGeom>
          <a:solidFill>
            <a:srgbClr val="F6F8F7"/>
          </a:solidFill>
          <a:ln w="9525">
            <a:solidFill>
              <a:srgbClr val="DCE5E3"/>
            </a:solidFill>
            <a:prstDash val="solid"/>
          </a:ln>
        </p:spPr>
      </p:sp>
      <p:sp>
        <p:nvSpPr>
          <p:cNvPr id="12" name="Shape 9"/>
          <p:cNvSpPr/>
          <p:nvPr/>
        </p:nvSpPr>
        <p:spPr>
          <a:xfrm>
            <a:off x="841248" y="3337560"/>
            <a:ext cx="483718" cy="483718"/>
          </a:xfrm>
          <a:prstGeom prst="diamond">
            <a:avLst/>
          </a:prstGeom>
          <a:solidFill>
            <a:srgbClr val="7A63C9"/>
          </a:solidFill>
          <a:ln/>
        </p:spPr>
      </p:sp>
      <p:sp>
        <p:nvSpPr>
          <p:cNvPr id="13" name="Text 10"/>
          <p:cNvSpPr txBox="1"/>
          <p:nvPr/>
        </p:nvSpPr>
        <p:spPr>
          <a:xfrm>
            <a:off x="841248" y="3337560"/>
            <a:ext cx="483718" cy="483718"/>
          </a:xfrm>
          <a:prstGeom prst="rect">
            <a:avLst/>
          </a:prstGeom>
          <a:noFill/>
          <a:ln/>
        </p:spPr>
        <p:txBody>
          <a:bodyPr wrap="square" lIns="0" tIns="0" rIns="0" bIns="0" rtlCol="0" anchor="ctr"/>
          <a:lstStyle/>
          <a:p>
            <a:pPr algn="ctr" indent="0" marL="0">
              <a:buNone/>
            </a:pPr>
            <a:r>
              <a:rPr lang="en-US" sz="1380" b="1" dirty="0">
                <a:solidFill>
                  <a:srgbClr val="FFFFFF"/>
                </a:solidFill>
                <a:latin typeface="Calibri" pitchFamily="34" charset="0"/>
                <a:ea typeface="Calibri" pitchFamily="34" charset="-122"/>
                <a:cs typeface="Calibri" pitchFamily="34" charset="-120"/>
              </a:rPr>
              <a:t>2</a:t>
            </a:r>
            <a:endParaRPr lang="en-US" sz="1380" dirty="0"/>
          </a:p>
        </p:txBody>
      </p:sp>
      <p:sp>
        <p:nvSpPr>
          <p:cNvPr id="14" name="Text 11"/>
          <p:cNvSpPr txBox="1"/>
          <p:nvPr/>
        </p:nvSpPr>
        <p:spPr>
          <a:xfrm>
            <a:off x="1691640" y="3172968"/>
            <a:ext cx="585216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Canva for Education</a:t>
            </a:r>
            <a:endParaRPr lang="en-US" sz="1400" dirty="0"/>
          </a:p>
        </p:txBody>
      </p:sp>
      <p:sp>
        <p:nvSpPr>
          <p:cNvPr id="15" name="Text 12"/>
          <p:cNvSpPr txBox="1"/>
          <p:nvPr/>
        </p:nvSpPr>
        <p:spPr>
          <a:xfrm>
            <a:off x="1691640" y="3520440"/>
            <a:ext cx="5943600" cy="53035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Akaun MOE membuka semua ciri premium Canva secara percuma, termasuk 'Create student activities', Magic tools dan Canva Code.</a:t>
            </a:r>
            <a:endParaRPr lang="en-US" sz="1050" dirty="0"/>
          </a:p>
        </p:txBody>
      </p:sp>
      <p:pic>
        <p:nvPicPr>
          <p:cNvPr id="16" name="Image 1" descr="icons/canva-violet.png">    </p:cNvPr>
          <p:cNvPicPr>
            <a:picLocks noChangeAspect="1"/>
          </p:cNvPicPr>
          <p:nvPr/>
        </p:nvPicPr>
        <p:blipFill>
          <a:blip r:embed="rId3"/>
          <a:stretch>
            <a:fillRect/>
          </a:stretch>
        </p:blipFill>
        <p:spPr>
          <a:xfrm>
            <a:off x="7351776" y="3227832"/>
            <a:ext cx="310896" cy="310896"/>
          </a:xfrm>
          <a:prstGeom prst="rect">
            <a:avLst/>
          </a:prstGeom>
        </p:spPr>
      </p:pic>
      <p:sp>
        <p:nvSpPr>
          <p:cNvPr id="17" name="Shape 13"/>
          <p:cNvSpPr/>
          <p:nvPr/>
        </p:nvSpPr>
        <p:spPr>
          <a:xfrm>
            <a:off x="640080" y="4251960"/>
            <a:ext cx="7223760" cy="1024128"/>
          </a:xfrm>
          <a:prstGeom prst="roundRect">
            <a:avLst>
              <a:gd name="adj" fmla="val 8929"/>
            </a:avLst>
          </a:prstGeom>
          <a:solidFill>
            <a:srgbClr val="FBE4DE"/>
          </a:solidFill>
          <a:ln/>
        </p:spPr>
      </p:sp>
      <p:sp>
        <p:nvSpPr>
          <p:cNvPr id="18" name="Shape 14"/>
          <p:cNvSpPr/>
          <p:nvPr/>
        </p:nvSpPr>
        <p:spPr>
          <a:xfrm>
            <a:off x="841248" y="4526280"/>
            <a:ext cx="630936" cy="302849"/>
          </a:xfrm>
          <a:prstGeom prst="roundRect">
            <a:avLst>
              <a:gd name="adj" fmla="val 105676"/>
            </a:avLst>
          </a:prstGeom>
          <a:solidFill>
            <a:srgbClr val="E0A82E"/>
          </a:solidFill>
          <a:ln/>
        </p:spPr>
      </p:sp>
      <p:sp>
        <p:nvSpPr>
          <p:cNvPr id="19" name="Text 15"/>
          <p:cNvSpPr txBox="1"/>
          <p:nvPr/>
        </p:nvSpPr>
        <p:spPr>
          <a:xfrm>
            <a:off x="841248" y="4526280"/>
            <a:ext cx="630936" cy="302849"/>
          </a:xfrm>
          <a:prstGeom prst="rect">
            <a:avLst/>
          </a:prstGeom>
          <a:noFill/>
          <a:ln/>
        </p:spPr>
        <p:txBody>
          <a:bodyPr wrap="square" lIns="0" tIns="0" rIns="0" bIns="0" rtlCol="0" anchor="ctr"/>
          <a:lstStyle/>
          <a:p>
            <a:pPr algn="ctr" indent="0" marL="0">
              <a:buNone/>
            </a:pPr>
            <a:r>
              <a:rPr lang="en-US" sz="1196" b="1" dirty="0">
                <a:solidFill>
                  <a:srgbClr val="FFFFFF"/>
                </a:solidFill>
                <a:latin typeface="Calibri" pitchFamily="34" charset="0"/>
                <a:ea typeface="Calibri" pitchFamily="34" charset="-122"/>
                <a:cs typeface="Calibri" pitchFamily="34" charset="-120"/>
              </a:rPr>
              <a:t>3</a:t>
            </a:r>
            <a:endParaRPr lang="en-US" sz="1196" dirty="0"/>
          </a:p>
        </p:txBody>
      </p:sp>
      <p:sp>
        <p:nvSpPr>
          <p:cNvPr id="20" name="Text 16"/>
          <p:cNvSpPr txBox="1"/>
          <p:nvPr/>
        </p:nvSpPr>
        <p:spPr>
          <a:xfrm>
            <a:off x="1691640" y="4361688"/>
            <a:ext cx="585216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Belum aktif?</a:t>
            </a:r>
            <a:endParaRPr lang="en-US" sz="1400" dirty="0"/>
          </a:p>
        </p:txBody>
      </p:sp>
      <p:sp>
        <p:nvSpPr>
          <p:cNvPr id="21" name="Text 17"/>
          <p:cNvSpPr txBox="1"/>
          <p:nvPr/>
        </p:nvSpPr>
        <p:spPr>
          <a:xfrm>
            <a:off x="1691640" y="4709160"/>
            <a:ext cx="5943600" cy="53035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Log masuk DELIMa 3.0 di d3.delima.edu.my dahulu, kemudian buka Notebook atau Canva dalam pelayar yang sama.</a:t>
            </a:r>
            <a:endParaRPr lang="en-US" sz="1050" dirty="0"/>
          </a:p>
        </p:txBody>
      </p:sp>
      <p:pic>
        <p:nvPicPr>
          <p:cNvPr id="22" name="Image 2" descr="icons/key-amber.png">    </p:cNvPr>
          <p:cNvPicPr>
            <a:picLocks noChangeAspect="1"/>
          </p:cNvPicPr>
          <p:nvPr/>
        </p:nvPicPr>
        <p:blipFill>
          <a:blip r:embed="rId4"/>
          <a:stretch>
            <a:fillRect/>
          </a:stretch>
        </p:blipFill>
        <p:spPr>
          <a:xfrm>
            <a:off x="7351776" y="4416552"/>
            <a:ext cx="310896" cy="310896"/>
          </a:xfrm>
          <a:prstGeom prst="rect">
            <a:avLst/>
          </a:prstGeom>
        </p:spPr>
      </p:pic>
      <p:sp>
        <p:nvSpPr>
          <p:cNvPr id="23" name="Shape 18"/>
          <p:cNvSpPr/>
          <p:nvPr/>
        </p:nvSpPr>
        <p:spPr>
          <a:xfrm>
            <a:off x="8229600" y="2011680"/>
            <a:ext cx="3319272" cy="2377440"/>
          </a:xfrm>
          <a:prstGeom prst="roundRect">
            <a:avLst>
              <a:gd name="adj" fmla="val 5385"/>
            </a:avLst>
          </a:prstGeom>
          <a:solidFill>
            <a:srgbClr val="FFFFFF"/>
          </a:solidFill>
          <a:ln w="9525">
            <a:solidFill>
              <a:srgbClr val="DCE5E3"/>
            </a:solidFill>
            <a:prstDash val="solid"/>
          </a:ln>
        </p:spPr>
      </p:sp>
      <p:pic>
        <p:nvPicPr>
          <p:cNvPr id="24" name="Image 3" descr="img/kunci.png">    </p:cNvPr>
          <p:cNvPicPr>
            <a:picLocks noChangeAspect="1"/>
          </p:cNvPicPr>
          <p:nvPr/>
        </p:nvPicPr>
        <p:blipFill>
          <a:blip r:embed="rId5"/>
          <a:stretch>
            <a:fillRect/>
          </a:stretch>
        </p:blipFill>
        <p:spPr>
          <a:xfrm>
            <a:off x="8339328" y="2174016"/>
            <a:ext cx="3099816" cy="2052767"/>
          </a:xfrm>
          <a:prstGeom prst="rect">
            <a:avLst/>
          </a:prstGeom>
        </p:spPr>
      </p:pic>
      <p:sp>
        <p:nvSpPr>
          <p:cNvPr id="25" name="Shape 19"/>
          <p:cNvSpPr/>
          <p:nvPr/>
        </p:nvSpPr>
        <p:spPr>
          <a:xfrm>
            <a:off x="8503920" y="4617720"/>
            <a:ext cx="64008" cy="64008"/>
          </a:xfrm>
          <a:prstGeom prst="ellipse">
            <a:avLst/>
          </a:prstGeom>
          <a:solidFill>
            <a:srgbClr val="F6CFC4"/>
          </a:solidFill>
          <a:ln/>
        </p:spPr>
      </p:sp>
      <p:sp>
        <p:nvSpPr>
          <p:cNvPr id="26" name="Shape 20"/>
          <p:cNvSpPr/>
          <p:nvPr/>
        </p:nvSpPr>
        <p:spPr>
          <a:xfrm>
            <a:off x="8705088" y="4617720"/>
            <a:ext cx="64008" cy="64008"/>
          </a:xfrm>
          <a:prstGeom prst="ellipse">
            <a:avLst/>
          </a:prstGeom>
          <a:solidFill>
            <a:srgbClr val="F6CFC4"/>
          </a:solidFill>
          <a:ln/>
        </p:spPr>
      </p:sp>
      <p:sp>
        <p:nvSpPr>
          <p:cNvPr id="27" name="Shape 21"/>
          <p:cNvSpPr/>
          <p:nvPr/>
        </p:nvSpPr>
        <p:spPr>
          <a:xfrm>
            <a:off x="8906256" y="4617720"/>
            <a:ext cx="64008" cy="64008"/>
          </a:xfrm>
          <a:prstGeom prst="ellipse">
            <a:avLst/>
          </a:prstGeom>
          <a:solidFill>
            <a:srgbClr val="F6CFC4"/>
          </a:solidFill>
          <a:ln/>
        </p:spPr>
      </p:sp>
      <p:sp>
        <p:nvSpPr>
          <p:cNvPr id="28" name="Shape 22"/>
          <p:cNvSpPr/>
          <p:nvPr/>
        </p:nvSpPr>
        <p:spPr>
          <a:xfrm>
            <a:off x="9107424" y="4617720"/>
            <a:ext cx="64008" cy="64008"/>
          </a:xfrm>
          <a:prstGeom prst="ellipse">
            <a:avLst/>
          </a:prstGeom>
          <a:solidFill>
            <a:srgbClr val="F6CFC4"/>
          </a:solidFill>
          <a:ln/>
        </p:spPr>
      </p:sp>
      <p:sp>
        <p:nvSpPr>
          <p:cNvPr id="29" name="Shape 23"/>
          <p:cNvSpPr/>
          <p:nvPr/>
        </p:nvSpPr>
        <p:spPr>
          <a:xfrm>
            <a:off x="9308592" y="4617720"/>
            <a:ext cx="64008" cy="64008"/>
          </a:xfrm>
          <a:prstGeom prst="ellipse">
            <a:avLst/>
          </a:prstGeom>
          <a:solidFill>
            <a:srgbClr val="F6CFC4"/>
          </a:solidFill>
          <a:ln/>
        </p:spPr>
      </p:sp>
      <p:sp>
        <p:nvSpPr>
          <p:cNvPr id="30" name="Shape 24"/>
          <p:cNvSpPr/>
          <p:nvPr/>
        </p:nvSpPr>
        <p:spPr>
          <a:xfrm>
            <a:off x="9509760" y="4617720"/>
            <a:ext cx="64008" cy="64008"/>
          </a:xfrm>
          <a:prstGeom prst="ellipse">
            <a:avLst/>
          </a:prstGeom>
          <a:solidFill>
            <a:srgbClr val="F6CFC4"/>
          </a:solidFill>
          <a:ln/>
        </p:spPr>
      </p:sp>
      <p:sp>
        <p:nvSpPr>
          <p:cNvPr id="31" name="Shape 25"/>
          <p:cNvSpPr/>
          <p:nvPr/>
        </p:nvSpPr>
        <p:spPr>
          <a:xfrm>
            <a:off x="8503920" y="4818888"/>
            <a:ext cx="64008" cy="64008"/>
          </a:xfrm>
          <a:prstGeom prst="ellipse">
            <a:avLst/>
          </a:prstGeom>
          <a:solidFill>
            <a:srgbClr val="F6CFC4"/>
          </a:solidFill>
          <a:ln/>
        </p:spPr>
      </p:sp>
      <p:sp>
        <p:nvSpPr>
          <p:cNvPr id="32" name="Shape 26"/>
          <p:cNvSpPr/>
          <p:nvPr/>
        </p:nvSpPr>
        <p:spPr>
          <a:xfrm>
            <a:off x="8705088" y="4818888"/>
            <a:ext cx="64008" cy="64008"/>
          </a:xfrm>
          <a:prstGeom prst="ellipse">
            <a:avLst/>
          </a:prstGeom>
          <a:solidFill>
            <a:srgbClr val="F6CFC4"/>
          </a:solidFill>
          <a:ln/>
        </p:spPr>
      </p:sp>
      <p:sp>
        <p:nvSpPr>
          <p:cNvPr id="33" name="Shape 27"/>
          <p:cNvSpPr/>
          <p:nvPr/>
        </p:nvSpPr>
        <p:spPr>
          <a:xfrm>
            <a:off x="8906256" y="4818888"/>
            <a:ext cx="64008" cy="64008"/>
          </a:xfrm>
          <a:prstGeom prst="ellipse">
            <a:avLst/>
          </a:prstGeom>
          <a:solidFill>
            <a:srgbClr val="F6CFC4"/>
          </a:solidFill>
          <a:ln/>
        </p:spPr>
      </p:sp>
      <p:sp>
        <p:nvSpPr>
          <p:cNvPr id="34" name="Shape 28"/>
          <p:cNvSpPr/>
          <p:nvPr/>
        </p:nvSpPr>
        <p:spPr>
          <a:xfrm>
            <a:off x="9107424" y="4818888"/>
            <a:ext cx="64008" cy="64008"/>
          </a:xfrm>
          <a:prstGeom prst="ellipse">
            <a:avLst/>
          </a:prstGeom>
          <a:solidFill>
            <a:srgbClr val="F6CFC4"/>
          </a:solidFill>
          <a:ln/>
        </p:spPr>
      </p:sp>
      <p:sp>
        <p:nvSpPr>
          <p:cNvPr id="35" name="Shape 29"/>
          <p:cNvSpPr/>
          <p:nvPr/>
        </p:nvSpPr>
        <p:spPr>
          <a:xfrm>
            <a:off x="9308592" y="4818888"/>
            <a:ext cx="64008" cy="64008"/>
          </a:xfrm>
          <a:prstGeom prst="ellipse">
            <a:avLst/>
          </a:prstGeom>
          <a:solidFill>
            <a:srgbClr val="F6CFC4"/>
          </a:solidFill>
          <a:ln/>
        </p:spPr>
      </p:sp>
      <p:sp>
        <p:nvSpPr>
          <p:cNvPr id="36" name="Shape 30"/>
          <p:cNvSpPr/>
          <p:nvPr/>
        </p:nvSpPr>
        <p:spPr>
          <a:xfrm>
            <a:off x="9509760" y="4818888"/>
            <a:ext cx="64008" cy="64008"/>
          </a:xfrm>
          <a:prstGeom prst="ellipse">
            <a:avLst/>
          </a:prstGeom>
          <a:solidFill>
            <a:srgbClr val="F6CFC4"/>
          </a:solidFill>
          <a:ln/>
        </p:spPr>
      </p:sp>
      <p:sp>
        <p:nvSpPr>
          <p:cNvPr id="37" name="Shape 31"/>
          <p:cNvSpPr/>
          <p:nvPr/>
        </p:nvSpPr>
        <p:spPr>
          <a:xfrm>
            <a:off x="8503920" y="5020056"/>
            <a:ext cx="64008" cy="64008"/>
          </a:xfrm>
          <a:prstGeom prst="ellipse">
            <a:avLst/>
          </a:prstGeom>
          <a:solidFill>
            <a:srgbClr val="F6CFC4"/>
          </a:solidFill>
          <a:ln/>
        </p:spPr>
      </p:sp>
      <p:sp>
        <p:nvSpPr>
          <p:cNvPr id="38" name="Shape 32"/>
          <p:cNvSpPr/>
          <p:nvPr/>
        </p:nvSpPr>
        <p:spPr>
          <a:xfrm>
            <a:off x="8705088" y="5020056"/>
            <a:ext cx="64008" cy="64008"/>
          </a:xfrm>
          <a:prstGeom prst="ellipse">
            <a:avLst/>
          </a:prstGeom>
          <a:solidFill>
            <a:srgbClr val="F6CFC4"/>
          </a:solidFill>
          <a:ln/>
        </p:spPr>
      </p:sp>
      <p:sp>
        <p:nvSpPr>
          <p:cNvPr id="39" name="Shape 33"/>
          <p:cNvSpPr/>
          <p:nvPr/>
        </p:nvSpPr>
        <p:spPr>
          <a:xfrm>
            <a:off x="8906256" y="5020056"/>
            <a:ext cx="64008" cy="64008"/>
          </a:xfrm>
          <a:prstGeom prst="ellipse">
            <a:avLst/>
          </a:prstGeom>
          <a:solidFill>
            <a:srgbClr val="F6CFC4"/>
          </a:solidFill>
          <a:ln/>
        </p:spPr>
      </p:sp>
      <p:sp>
        <p:nvSpPr>
          <p:cNvPr id="40" name="Shape 34"/>
          <p:cNvSpPr/>
          <p:nvPr/>
        </p:nvSpPr>
        <p:spPr>
          <a:xfrm>
            <a:off x="9107424" y="5020056"/>
            <a:ext cx="64008" cy="64008"/>
          </a:xfrm>
          <a:prstGeom prst="ellipse">
            <a:avLst/>
          </a:prstGeom>
          <a:solidFill>
            <a:srgbClr val="F6CFC4"/>
          </a:solidFill>
          <a:ln/>
        </p:spPr>
      </p:sp>
      <p:sp>
        <p:nvSpPr>
          <p:cNvPr id="41" name="Shape 35"/>
          <p:cNvSpPr/>
          <p:nvPr/>
        </p:nvSpPr>
        <p:spPr>
          <a:xfrm>
            <a:off x="9308592" y="5020056"/>
            <a:ext cx="64008" cy="64008"/>
          </a:xfrm>
          <a:prstGeom prst="ellipse">
            <a:avLst/>
          </a:prstGeom>
          <a:solidFill>
            <a:srgbClr val="F6CFC4"/>
          </a:solidFill>
          <a:ln/>
        </p:spPr>
      </p:sp>
      <p:sp>
        <p:nvSpPr>
          <p:cNvPr id="42" name="Shape 36"/>
          <p:cNvSpPr/>
          <p:nvPr/>
        </p:nvSpPr>
        <p:spPr>
          <a:xfrm>
            <a:off x="9509760" y="5020056"/>
            <a:ext cx="64008" cy="64008"/>
          </a:xfrm>
          <a:prstGeom prst="ellipse">
            <a:avLst/>
          </a:prstGeom>
          <a:solidFill>
            <a:srgbClr val="F6CFC4"/>
          </a:solidFill>
          <a:ln/>
        </p:spPr>
      </p:sp>
      <p:sp>
        <p:nvSpPr>
          <p:cNvPr id="43" name="Shape 37"/>
          <p:cNvSpPr/>
          <p:nvPr/>
        </p:nvSpPr>
        <p:spPr>
          <a:xfrm>
            <a:off x="640080" y="5486400"/>
            <a:ext cx="10908792" cy="566928"/>
          </a:xfrm>
          <a:prstGeom prst="roundRect">
            <a:avLst>
              <a:gd name="adj" fmla="val 16129"/>
            </a:avLst>
          </a:prstGeom>
          <a:solidFill>
            <a:srgbClr val="FBEFD3"/>
          </a:solidFill>
          <a:ln/>
        </p:spPr>
      </p:sp>
      <p:pic>
        <p:nvPicPr>
          <p:cNvPr id="44" name="Image 4" descr="icons/lightbulb-amber.png">    </p:cNvPr>
          <p:cNvPicPr>
            <a:picLocks noChangeAspect="1"/>
          </p:cNvPicPr>
          <p:nvPr/>
        </p:nvPicPr>
        <p:blipFill>
          <a:blip r:embed="rId6"/>
          <a:stretch>
            <a:fillRect/>
          </a:stretch>
        </p:blipFill>
        <p:spPr>
          <a:xfrm>
            <a:off x="841248" y="5623560"/>
            <a:ext cx="292608" cy="292608"/>
          </a:xfrm>
          <a:prstGeom prst="rect">
            <a:avLst/>
          </a:prstGeom>
        </p:spPr>
      </p:pic>
      <p:sp>
        <p:nvSpPr>
          <p:cNvPr id="45" name="Text 38"/>
          <p:cNvSpPr txBox="1"/>
          <p:nvPr/>
        </p:nvSpPr>
        <p:spPr>
          <a:xfrm>
            <a:off x="1280160" y="5486400"/>
            <a:ext cx="10040112" cy="566928"/>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Tanda akaun sekolah aktif: lencana ‘PLUS’ di Gemini Notebook dan menu ‘Classroom’ di bar sisi Canva.</a:t>
            </a:r>
            <a:endParaRPr lang="en-US" sz="1250" dirty="0"/>
          </a:p>
        </p:txBody>
      </p:sp>
      <p:sp>
        <p:nvSpPr>
          <p:cNvPr id="46" name="Text 39"/>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7" name="Text 40"/>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1  ·  10 / 30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548640" y="137160"/>
            <a:ext cx="4754880" cy="2926080"/>
          </a:xfrm>
          <a:prstGeom prst="rect">
            <a:avLst/>
          </a:prstGeom>
          <a:noFill/>
          <a:ln/>
        </p:spPr>
        <p:txBody>
          <a:bodyPr wrap="square" lIns="0" tIns="0" rIns="0" bIns="0" rtlCol="0" anchor="ctr"/>
          <a:lstStyle/>
          <a:p>
            <a:pPr indent="0" marL="0">
              <a:buNone/>
            </a:pPr>
            <a:r>
              <a:rPr lang="en-US" sz="20000" b="1" dirty="0">
                <a:solidFill>
                  <a:srgbClr val="1F8F8A">
                    <a:alpha val="16000"/>
                  </a:srgbClr>
                </a:solidFill>
                <a:latin typeface="Cambria" pitchFamily="34" charset="0"/>
                <a:ea typeface="Cambria" pitchFamily="34" charset="-122"/>
                <a:cs typeface="Cambria" pitchFamily="34" charset="-120"/>
              </a:rPr>
              <a:t>02</a:t>
            </a:r>
            <a:endParaRPr lang="en-US" sz="20000" dirty="0"/>
          </a:p>
        </p:txBody>
      </p:sp>
      <p:sp>
        <p:nvSpPr>
          <p:cNvPr id="3" name="Text 1"/>
          <p:cNvSpPr txBox="1"/>
          <p:nvPr/>
        </p:nvSpPr>
        <p:spPr>
          <a:xfrm>
            <a:off x="640080" y="2514600"/>
            <a:ext cx="6766560" cy="320040"/>
          </a:xfrm>
          <a:prstGeom prst="rect">
            <a:avLst/>
          </a:prstGeom>
          <a:noFill/>
          <a:ln/>
        </p:spPr>
        <p:txBody>
          <a:bodyPr wrap="square" lIns="0" tIns="0" rIns="0" bIns="0" rtlCol="0" anchor="ctr"/>
          <a:lstStyle/>
          <a:p>
            <a:pPr indent="0" marL="0">
              <a:buNone/>
            </a:pPr>
            <a:r>
              <a:rPr lang="en-US" sz="1250" b="1" spc="300" kern="0" dirty="0">
                <a:solidFill>
                  <a:srgbClr val="1F8F8A"/>
                </a:solidFill>
                <a:latin typeface="Calibri" pitchFamily="34" charset="0"/>
                <a:ea typeface="Calibri" pitchFamily="34" charset="-122"/>
                <a:cs typeface="Calibri" pitchFamily="34" charset="-120"/>
              </a:rPr>
              <a:t>SLOT 2</a:t>
            </a:r>
            <a:endParaRPr lang="en-US" sz="1250" dirty="0"/>
          </a:p>
        </p:txBody>
      </p:sp>
      <p:sp>
        <p:nvSpPr>
          <p:cNvPr id="4" name="Text 2"/>
          <p:cNvSpPr txBox="1"/>
          <p:nvPr/>
        </p:nvSpPr>
        <p:spPr>
          <a:xfrm>
            <a:off x="640080" y="2880360"/>
            <a:ext cx="6766560" cy="1371600"/>
          </a:xfrm>
          <a:prstGeom prst="rect">
            <a:avLst/>
          </a:prstGeom>
          <a:noFill/>
          <a:ln/>
        </p:spPr>
        <p:txBody>
          <a:bodyPr wrap="square" lIns="0" tIns="0" rIns="0" bIns="0" rtlCol="0" anchor="ctr"/>
          <a:lstStyle/>
          <a:p>
            <a:pPr indent="0" marL="0">
              <a:buNone/>
            </a:pPr>
            <a:r>
              <a:rPr lang="en-US" sz="4800" b="1" dirty="0">
                <a:solidFill>
                  <a:srgbClr val="F2F6F5"/>
                </a:solidFill>
                <a:latin typeface="Cambria" pitchFamily="34" charset="0"/>
                <a:ea typeface="Cambria" pitchFamily="34" charset="-122"/>
                <a:cs typeface="Cambria" pitchFamily="34" charset="-120"/>
              </a:rPr>
              <a:t>Gemini</a:t>
            </a:r>
            <a:endParaRPr lang="en-US" sz="4800" dirty="0"/>
          </a:p>
          <a:p>
            <a:pPr indent="0" marL="0">
              <a:buNone/>
            </a:pPr>
            <a:r>
              <a:rPr lang="en-US" sz="4800" b="1" dirty="0">
                <a:solidFill>
                  <a:srgbClr val="F2F6F5"/>
                </a:solidFill>
                <a:latin typeface="Cambria" pitchFamily="34" charset="0"/>
                <a:ea typeface="Cambria" pitchFamily="34" charset="-122"/>
                <a:cs typeface="Cambria" pitchFamily="34" charset="-120"/>
              </a:rPr>
              <a:t>Notebook</a:t>
            </a:r>
            <a:endParaRPr lang="en-US" sz="4800" dirty="0"/>
          </a:p>
        </p:txBody>
      </p:sp>
      <p:sp>
        <p:nvSpPr>
          <p:cNvPr id="5" name="Text 3"/>
          <p:cNvSpPr txBox="1"/>
          <p:nvPr/>
        </p:nvSpPr>
        <p:spPr>
          <a:xfrm>
            <a:off x="640080" y="4343400"/>
            <a:ext cx="6583680" cy="1005840"/>
          </a:xfrm>
          <a:prstGeom prst="rect">
            <a:avLst/>
          </a:prstGeom>
          <a:noFill/>
          <a:ln/>
        </p:spPr>
        <p:txBody>
          <a:bodyPr wrap="square" lIns="0" tIns="0" rIns="0" bIns="0" rtlCol="0" anchor="ctr"/>
          <a:lstStyle/>
          <a:p>
            <a:pPr indent="0" marL="0">
              <a:buNone/>
            </a:pPr>
            <a:r>
              <a:rPr lang="en-US" sz="1450" dirty="0">
                <a:solidFill>
                  <a:srgbClr val="A9BBC0"/>
                </a:solidFill>
                <a:latin typeface="Calibri" pitchFamily="34" charset="0"/>
                <a:ea typeface="Calibri" pitchFamily="34" charset="-122"/>
                <a:cs typeface="Calibri" pitchFamily="34" charset="-120"/>
              </a:rPr>
              <a:t>Pakar dokumen anda (dahulunya NotebookLM): jawapan berujukan daripada sumber ANDA, Studio 9 alat, semuanya dalam Bahasa Melayu.</a:t>
            </a:r>
            <a:endParaRPr lang="en-US" sz="1450" dirty="0"/>
          </a:p>
        </p:txBody>
      </p:sp>
      <p:pic>
        <p:nvPicPr>
          <p:cNvPr id="6" name="Image 0" descr="img/div2.png">    </p:cNvPr>
          <p:cNvPicPr>
            <a:picLocks noChangeAspect="1"/>
          </p:cNvPicPr>
          <p:nvPr/>
        </p:nvPicPr>
        <p:blipFill>
          <a:blip r:embed="rId2"/>
          <a:stretch>
            <a:fillRect/>
          </a:stretch>
        </p:blipFill>
        <p:spPr>
          <a:xfrm>
            <a:off x="7635240" y="429441"/>
            <a:ext cx="4206240" cy="5633357"/>
          </a:xfrm>
          <a:prstGeom prst="rect">
            <a:avLst/>
          </a:prstGeom>
        </p:spPr>
      </p:pic>
      <p:sp>
        <p:nvSpPr>
          <p:cNvPr id="7" name="Text 4"/>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8" name="Text 5"/>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Slot 2  ·  11 / 30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Apa Itu Gemini Notebook?</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Nama baharu sejak 16 Julai 2026 · notebook.google.com · termasuk dalam akaun DELIMa</a:t>
            </a:r>
            <a:endParaRPr lang="en-US" sz="1350" dirty="0"/>
          </a:p>
        </p:txBody>
      </p:sp>
      <p:sp>
        <p:nvSpPr>
          <p:cNvPr id="5" name="Shape 3"/>
          <p:cNvSpPr/>
          <p:nvPr/>
        </p:nvSpPr>
        <p:spPr>
          <a:xfrm>
            <a:off x="640080" y="1874520"/>
            <a:ext cx="7040880" cy="1051560"/>
          </a:xfrm>
          <a:prstGeom prst="roundRect">
            <a:avLst>
              <a:gd name="adj" fmla="val 8696"/>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22960" y="2167128"/>
            <a:ext cx="630936" cy="302849"/>
          </a:xfrm>
          <a:prstGeom prst="roundRect">
            <a:avLst>
              <a:gd name="adj" fmla="val 105676"/>
            </a:avLst>
          </a:prstGeom>
          <a:solidFill>
            <a:srgbClr val="1F8F8A"/>
          </a:solidFill>
          <a:ln/>
        </p:spPr>
      </p:sp>
      <p:sp>
        <p:nvSpPr>
          <p:cNvPr id="7" name="Text 5"/>
          <p:cNvSpPr txBox="1"/>
          <p:nvPr/>
        </p:nvSpPr>
        <p:spPr>
          <a:xfrm>
            <a:off x="822960" y="2167128"/>
            <a:ext cx="630936" cy="302849"/>
          </a:xfrm>
          <a:prstGeom prst="rect">
            <a:avLst/>
          </a:prstGeom>
          <a:noFill/>
          <a:ln/>
        </p:spPr>
        <p:txBody>
          <a:bodyPr wrap="square" lIns="0" tIns="0" rIns="0" bIns="0" rtlCol="0" anchor="ctr"/>
          <a:lstStyle/>
          <a:p>
            <a:pPr algn="ctr" indent="0" marL="0">
              <a:buNone/>
            </a:pPr>
            <a:r>
              <a:rPr lang="en-US" sz="1196" b="1" dirty="0">
                <a:solidFill>
                  <a:srgbClr val="FFFFFF"/>
                </a:solidFill>
                <a:latin typeface="Calibri" pitchFamily="34" charset="0"/>
                <a:ea typeface="Calibri" pitchFamily="34" charset="-122"/>
                <a:cs typeface="Calibri" pitchFamily="34" charset="-120"/>
              </a:rPr>
              <a:t>01</a:t>
            </a:r>
            <a:endParaRPr lang="en-US" sz="1196" dirty="0"/>
          </a:p>
        </p:txBody>
      </p:sp>
      <p:pic>
        <p:nvPicPr>
          <p:cNvPr id="8" name="Image 0" descr="icons/book-teal.png">    </p:cNvPr>
          <p:cNvPicPr>
            <a:picLocks noChangeAspect="1"/>
          </p:cNvPicPr>
          <p:nvPr/>
        </p:nvPicPr>
        <p:blipFill>
          <a:blip r:embed="rId2"/>
          <a:stretch>
            <a:fillRect/>
          </a:stretch>
        </p:blipFill>
        <p:spPr>
          <a:xfrm>
            <a:off x="7168896" y="2039112"/>
            <a:ext cx="310896" cy="310896"/>
          </a:xfrm>
          <a:prstGeom prst="rect">
            <a:avLst/>
          </a:prstGeom>
        </p:spPr>
      </p:pic>
      <p:sp>
        <p:nvSpPr>
          <p:cNvPr id="9" name="Text 6"/>
          <p:cNvSpPr txBox="1"/>
          <p:nvPr/>
        </p:nvSpPr>
        <p:spPr>
          <a:xfrm>
            <a:off x="1645920" y="1984248"/>
            <a:ext cx="548640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Menjawab daripada sumber ANDA</a:t>
            </a:r>
            <a:endParaRPr lang="en-US" sz="1400" dirty="0"/>
          </a:p>
        </p:txBody>
      </p:sp>
      <p:sp>
        <p:nvSpPr>
          <p:cNvPr id="10" name="Text 7"/>
          <p:cNvSpPr txBox="1"/>
          <p:nvPr/>
        </p:nvSpPr>
        <p:spPr>
          <a:xfrm>
            <a:off x="1645920" y="2331720"/>
            <a:ext cx="5669280" cy="548640"/>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Muat naik buku teks, DSKP, nota atau pautan YouTube; AI menjawab daripada kandungan itu sahaja, dengan nombor rujukan yang boleh diklik.</a:t>
            </a:r>
            <a:endParaRPr lang="en-US" sz="1050" dirty="0"/>
          </a:p>
        </p:txBody>
      </p:sp>
      <p:sp>
        <p:nvSpPr>
          <p:cNvPr id="11" name="Shape 8"/>
          <p:cNvSpPr/>
          <p:nvPr/>
        </p:nvSpPr>
        <p:spPr>
          <a:xfrm>
            <a:off x="640080" y="3081528"/>
            <a:ext cx="7040880" cy="1051560"/>
          </a:xfrm>
          <a:prstGeom prst="roundRect">
            <a:avLst>
              <a:gd name="adj" fmla="val 8696"/>
            </a:avLst>
          </a:prstGeom>
          <a:solidFill>
            <a:srgbClr val="DDF0EE"/>
          </a:solidFill>
          <a:ln/>
        </p:spPr>
      </p:sp>
      <p:sp>
        <p:nvSpPr>
          <p:cNvPr id="12" name="Shape 9"/>
          <p:cNvSpPr/>
          <p:nvPr/>
        </p:nvSpPr>
        <p:spPr>
          <a:xfrm>
            <a:off x="822960" y="3374136"/>
            <a:ext cx="630936" cy="302849"/>
          </a:xfrm>
          <a:prstGeom prst="roundRect">
            <a:avLst>
              <a:gd name="adj" fmla="val 105676"/>
            </a:avLst>
          </a:prstGeom>
          <a:solidFill>
            <a:srgbClr val="1F8F8A"/>
          </a:solidFill>
          <a:ln/>
        </p:spPr>
      </p:sp>
      <p:sp>
        <p:nvSpPr>
          <p:cNvPr id="13" name="Text 10"/>
          <p:cNvSpPr txBox="1"/>
          <p:nvPr/>
        </p:nvSpPr>
        <p:spPr>
          <a:xfrm>
            <a:off x="822960" y="3374136"/>
            <a:ext cx="630936" cy="302849"/>
          </a:xfrm>
          <a:prstGeom prst="rect">
            <a:avLst/>
          </a:prstGeom>
          <a:noFill/>
          <a:ln/>
        </p:spPr>
        <p:txBody>
          <a:bodyPr wrap="square" lIns="0" tIns="0" rIns="0" bIns="0" rtlCol="0" anchor="ctr"/>
          <a:lstStyle/>
          <a:p>
            <a:pPr algn="ctr" indent="0" marL="0">
              <a:buNone/>
            </a:pPr>
            <a:r>
              <a:rPr lang="en-US" sz="1196" b="1" dirty="0">
                <a:solidFill>
                  <a:srgbClr val="FFFFFF"/>
                </a:solidFill>
                <a:latin typeface="Calibri" pitchFamily="34" charset="0"/>
                <a:ea typeface="Calibri" pitchFamily="34" charset="-122"/>
                <a:cs typeface="Calibri" pitchFamily="34" charset="-120"/>
              </a:rPr>
              <a:t>02</a:t>
            </a:r>
            <a:endParaRPr lang="en-US" sz="1196" dirty="0"/>
          </a:p>
        </p:txBody>
      </p:sp>
      <p:pic>
        <p:nvPicPr>
          <p:cNvPr id="14" name="Image 1" descr="icons/studio-teal.png">    </p:cNvPr>
          <p:cNvPicPr>
            <a:picLocks noChangeAspect="1"/>
          </p:cNvPicPr>
          <p:nvPr/>
        </p:nvPicPr>
        <p:blipFill>
          <a:blip r:embed="rId3"/>
          <a:stretch>
            <a:fillRect/>
          </a:stretch>
        </p:blipFill>
        <p:spPr>
          <a:xfrm>
            <a:off x="7168896" y="3246120"/>
            <a:ext cx="310896" cy="310896"/>
          </a:xfrm>
          <a:prstGeom prst="rect">
            <a:avLst/>
          </a:prstGeom>
        </p:spPr>
      </p:pic>
      <p:sp>
        <p:nvSpPr>
          <p:cNvPr id="15" name="Text 11"/>
          <p:cNvSpPr txBox="1"/>
          <p:nvPr/>
        </p:nvSpPr>
        <p:spPr>
          <a:xfrm>
            <a:off x="1645920" y="3191256"/>
            <a:ext cx="548640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Studio 9 alat penjana bahan</a:t>
            </a:r>
            <a:endParaRPr lang="en-US" sz="1400" dirty="0"/>
          </a:p>
        </p:txBody>
      </p:sp>
      <p:sp>
        <p:nvSpPr>
          <p:cNvPr id="16" name="Text 12"/>
          <p:cNvSpPr txBox="1"/>
          <p:nvPr/>
        </p:nvSpPr>
        <p:spPr>
          <a:xfrm>
            <a:off x="1645920" y="3538728"/>
            <a:ext cx="5669280" cy="548640"/>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Kuiz, kad imbasan, peta minda, laporan, slaid, infografik, jadual data, audio dan video, semuanya daripada sumber yang sama.</a:t>
            </a:r>
            <a:endParaRPr lang="en-US" sz="1050" dirty="0"/>
          </a:p>
        </p:txBody>
      </p:sp>
      <p:sp>
        <p:nvSpPr>
          <p:cNvPr id="17" name="Shape 13"/>
          <p:cNvSpPr/>
          <p:nvPr/>
        </p:nvSpPr>
        <p:spPr>
          <a:xfrm>
            <a:off x="640080" y="4288536"/>
            <a:ext cx="7040880" cy="1051560"/>
          </a:xfrm>
          <a:prstGeom prst="roundRect">
            <a:avLst>
              <a:gd name="adj" fmla="val 8696"/>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8" name="Shape 14"/>
          <p:cNvSpPr/>
          <p:nvPr/>
        </p:nvSpPr>
        <p:spPr>
          <a:xfrm>
            <a:off x="822960" y="4581144"/>
            <a:ext cx="630936" cy="302849"/>
          </a:xfrm>
          <a:prstGeom prst="roundRect">
            <a:avLst>
              <a:gd name="adj" fmla="val 105676"/>
            </a:avLst>
          </a:prstGeom>
          <a:solidFill>
            <a:srgbClr val="1F8F8A"/>
          </a:solidFill>
          <a:ln/>
        </p:spPr>
      </p:sp>
      <p:sp>
        <p:nvSpPr>
          <p:cNvPr id="19" name="Text 15"/>
          <p:cNvSpPr txBox="1"/>
          <p:nvPr/>
        </p:nvSpPr>
        <p:spPr>
          <a:xfrm>
            <a:off x="822960" y="4581144"/>
            <a:ext cx="630936" cy="302849"/>
          </a:xfrm>
          <a:prstGeom prst="rect">
            <a:avLst/>
          </a:prstGeom>
          <a:noFill/>
          <a:ln/>
        </p:spPr>
        <p:txBody>
          <a:bodyPr wrap="square" lIns="0" tIns="0" rIns="0" bIns="0" rtlCol="0" anchor="ctr"/>
          <a:lstStyle/>
          <a:p>
            <a:pPr algn="ctr" indent="0" marL="0">
              <a:buNone/>
            </a:pPr>
            <a:r>
              <a:rPr lang="en-US" sz="1196" b="1" dirty="0">
                <a:solidFill>
                  <a:srgbClr val="FFFFFF"/>
                </a:solidFill>
                <a:latin typeface="Calibri" pitchFamily="34" charset="0"/>
                <a:ea typeface="Calibri" pitchFamily="34" charset="-122"/>
                <a:cs typeface="Calibri" pitchFamily="34" charset="-120"/>
              </a:rPr>
              <a:t>03</a:t>
            </a:r>
            <a:endParaRPr lang="en-US" sz="1196" dirty="0"/>
          </a:p>
        </p:txBody>
      </p:sp>
      <p:pic>
        <p:nvPicPr>
          <p:cNvPr id="20" name="Image 2" descr="icons/language-teal.png">    </p:cNvPr>
          <p:cNvPicPr>
            <a:picLocks noChangeAspect="1"/>
          </p:cNvPicPr>
          <p:nvPr/>
        </p:nvPicPr>
        <p:blipFill>
          <a:blip r:embed="rId4"/>
          <a:stretch>
            <a:fillRect/>
          </a:stretch>
        </p:blipFill>
        <p:spPr>
          <a:xfrm>
            <a:off x="7168896" y="4453128"/>
            <a:ext cx="310896" cy="310896"/>
          </a:xfrm>
          <a:prstGeom prst="rect">
            <a:avLst/>
          </a:prstGeom>
        </p:spPr>
      </p:pic>
      <p:sp>
        <p:nvSpPr>
          <p:cNvPr id="21" name="Text 16"/>
          <p:cNvSpPr txBox="1"/>
          <p:nvPr/>
        </p:nvSpPr>
        <p:spPr>
          <a:xfrm>
            <a:off x="1645920" y="4398264"/>
            <a:ext cx="548640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Bahasa Melayu sedia ada</a:t>
            </a:r>
            <a:endParaRPr lang="en-US" sz="1400" dirty="0"/>
          </a:p>
        </p:txBody>
      </p:sp>
      <p:sp>
        <p:nvSpPr>
          <p:cNvPr id="22" name="Text 17"/>
          <p:cNvSpPr txBox="1"/>
          <p:nvPr/>
        </p:nvSpPr>
        <p:spPr>
          <a:xfrm>
            <a:off x="1645920" y="4745736"/>
            <a:ext cx="5669280" cy="548640"/>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Settings → Output language → Melayu. Kebanyakan alat Studio juga ada pilihan bahasa dalam dialognya.</a:t>
            </a:r>
            <a:endParaRPr lang="en-US" sz="1050" dirty="0"/>
          </a:p>
        </p:txBody>
      </p:sp>
      <p:sp>
        <p:nvSpPr>
          <p:cNvPr id="23" name="Shape 18"/>
          <p:cNvSpPr/>
          <p:nvPr/>
        </p:nvSpPr>
        <p:spPr>
          <a:xfrm>
            <a:off x="8001000" y="2011680"/>
            <a:ext cx="3547872" cy="2286000"/>
          </a:xfrm>
          <a:prstGeom prst="roundRect">
            <a:avLst>
              <a:gd name="adj" fmla="val 5600"/>
            </a:avLst>
          </a:prstGeom>
          <a:solidFill>
            <a:srgbClr val="FFFFFF"/>
          </a:solidFill>
          <a:ln w="9525">
            <a:solidFill>
              <a:srgbClr val="DCE5E3"/>
            </a:solidFill>
            <a:prstDash val="solid"/>
          </a:ln>
        </p:spPr>
      </p:sp>
      <p:pic>
        <p:nvPicPr>
          <p:cNvPr id="24" name="Image 3" descr="img/notebook3.png">    </p:cNvPr>
          <p:cNvPicPr>
            <a:picLocks noChangeAspect="1"/>
          </p:cNvPicPr>
          <p:nvPr/>
        </p:nvPicPr>
        <p:blipFill>
          <a:blip r:embed="rId5"/>
          <a:stretch>
            <a:fillRect/>
          </a:stretch>
        </p:blipFill>
        <p:spPr>
          <a:xfrm>
            <a:off x="8110728" y="2163552"/>
            <a:ext cx="3328416" cy="1982257"/>
          </a:xfrm>
          <a:prstGeom prst="rect">
            <a:avLst/>
          </a:prstGeom>
        </p:spPr>
      </p:pic>
      <p:sp>
        <p:nvSpPr>
          <p:cNvPr id="25" name="Shape 19"/>
          <p:cNvSpPr/>
          <p:nvPr/>
        </p:nvSpPr>
        <p:spPr>
          <a:xfrm>
            <a:off x="8001000" y="4526280"/>
            <a:ext cx="3547872" cy="1051560"/>
          </a:xfrm>
          <a:prstGeom prst="roundRect">
            <a:avLst>
              <a:gd name="adj" fmla="val 8696"/>
            </a:avLst>
          </a:prstGeom>
          <a:solidFill>
            <a:srgbClr val="1B323C"/>
          </a:solidFill>
          <a:ln w="9525">
            <a:solidFill>
              <a:srgbClr val="2C4A56"/>
            </a:solidFill>
            <a:prstDash val="solid"/>
          </a:ln>
        </p:spPr>
      </p:sp>
      <p:sp>
        <p:nvSpPr>
          <p:cNvPr id="26" name="Text 20"/>
          <p:cNvSpPr txBox="1"/>
          <p:nvPr/>
        </p:nvSpPr>
        <p:spPr>
          <a:xfrm>
            <a:off x="8183880" y="4617720"/>
            <a:ext cx="3200400" cy="219456"/>
          </a:xfrm>
          <a:prstGeom prst="rect">
            <a:avLst/>
          </a:prstGeom>
          <a:noFill/>
          <a:ln/>
        </p:spPr>
        <p:txBody>
          <a:bodyPr wrap="square" lIns="0" tIns="0" rIns="0" bIns="0" rtlCol="0" anchor="ctr"/>
          <a:lstStyle/>
          <a:p>
            <a:pPr indent="0" marL="0">
              <a:buNone/>
            </a:pPr>
            <a:r>
              <a:rPr lang="en-US" sz="900" b="1" spc="200" kern="0" dirty="0">
                <a:solidFill>
                  <a:srgbClr val="4FC3BC"/>
                </a:solidFill>
                <a:latin typeface="Calibri" pitchFamily="34" charset="0"/>
                <a:ea typeface="Calibri" pitchFamily="34" charset="-122"/>
                <a:cs typeface="Calibri" pitchFamily="34" charset="-120"/>
              </a:rPr>
              <a:t>BAYANGKAN</a:t>
            </a:r>
            <a:endParaRPr lang="en-US" sz="900" dirty="0"/>
          </a:p>
        </p:txBody>
      </p:sp>
      <p:sp>
        <p:nvSpPr>
          <p:cNvPr id="27" name="Text 21"/>
          <p:cNvSpPr txBox="1"/>
          <p:nvPr/>
        </p:nvSpPr>
        <p:spPr>
          <a:xfrm>
            <a:off x="8183880" y="4846320"/>
            <a:ext cx="3200400" cy="685800"/>
          </a:xfrm>
          <a:prstGeom prst="rect">
            <a:avLst/>
          </a:prstGeom>
          <a:noFill/>
          <a:ln/>
        </p:spPr>
        <p:txBody>
          <a:bodyPr wrap="square" lIns="0" tIns="0" rIns="0" bIns="0" rtlCol="0" anchor="t"/>
          <a:lstStyle/>
          <a:p>
            <a:pPr indent="0" marL="0">
              <a:buNone/>
            </a:pPr>
            <a:r>
              <a:rPr lang="en-US" sz="1100" dirty="0">
                <a:solidFill>
                  <a:srgbClr val="F2F6F5"/>
                </a:solidFill>
                <a:latin typeface="Calibri" pitchFamily="34" charset="0"/>
                <a:ea typeface="Calibri" pitchFamily="34" charset="-122"/>
                <a:cs typeface="Calibri" pitchFamily="34" charset="-120"/>
              </a:rPr>
              <a:t>Seorang pembantu yang sudah membaca semua fail anda dan sedia dijadikan 24 jam sehari.</a:t>
            </a:r>
            <a:endParaRPr lang="en-US" sz="1100" dirty="0"/>
          </a:p>
        </p:txBody>
      </p:sp>
      <p:sp>
        <p:nvSpPr>
          <p:cNvPr id="28"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9"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12 / 30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Antara Muka: Tiga Panel, Satu Aliran</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Sumber dahulu. Fahamkan melalui Chat. Kemudian hasilkan di Studio.</a:t>
            </a:r>
            <a:endParaRPr lang="en-US" sz="1350" dirty="0"/>
          </a:p>
        </p:txBody>
      </p:sp>
      <p:sp>
        <p:nvSpPr>
          <p:cNvPr id="5" name="Shape 3"/>
          <p:cNvSpPr/>
          <p:nvPr/>
        </p:nvSpPr>
        <p:spPr>
          <a:xfrm>
            <a:off x="640080" y="1828800"/>
            <a:ext cx="3300984" cy="2514600"/>
          </a:xfrm>
          <a:prstGeom prst="roundRect">
            <a:avLst>
              <a:gd name="adj" fmla="val 3636"/>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548640" cy="548640"/>
          </a:xfrm>
          <a:prstGeom prst="ellipse">
            <a:avLst/>
          </a:prstGeom>
          <a:solidFill>
            <a:srgbClr val="DDF0EE"/>
          </a:solidFill>
          <a:ln/>
        </p:spPr>
      </p:sp>
      <p:pic>
        <p:nvPicPr>
          <p:cNvPr id="7" name="Image 0" descr="icons/upload-teal.png">    </p:cNvPr>
          <p:cNvPicPr>
            <a:picLocks noChangeAspect="1"/>
          </p:cNvPicPr>
          <p:nvPr/>
        </p:nvPicPr>
        <p:blipFill>
          <a:blip r:embed="rId2"/>
          <a:stretch>
            <a:fillRect/>
          </a:stretch>
        </p:blipFill>
        <p:spPr>
          <a:xfrm>
            <a:off x="978408" y="2167128"/>
            <a:ext cx="274320" cy="274320"/>
          </a:xfrm>
          <a:prstGeom prst="rect">
            <a:avLst/>
          </a:prstGeom>
        </p:spPr>
      </p:pic>
      <p:sp>
        <p:nvSpPr>
          <p:cNvPr id="8" name="Text 5"/>
          <p:cNvSpPr txBox="1"/>
          <p:nvPr/>
        </p:nvSpPr>
        <p:spPr>
          <a:xfrm>
            <a:off x="841248" y="2697480"/>
            <a:ext cx="2898648" cy="457200"/>
          </a:xfrm>
          <a:prstGeom prst="rect">
            <a:avLst/>
          </a:prstGeom>
          <a:noFill/>
          <a:ln/>
        </p:spPr>
        <p:txBody>
          <a:bodyPr wrap="square" lIns="0" tIns="0" rIns="0" bIns="0" rtlCol="0" anchor="t"/>
          <a:lstStyle/>
          <a:p>
            <a:pPr indent="0" marL="0">
              <a:buNone/>
            </a:pPr>
            <a:r>
              <a:rPr lang="en-US" sz="1500" b="1" dirty="0">
                <a:solidFill>
                  <a:srgbClr val="15262B"/>
                </a:solidFill>
                <a:latin typeface="Calibri" pitchFamily="34" charset="0"/>
                <a:ea typeface="Calibri" pitchFamily="34" charset="-122"/>
                <a:cs typeface="Calibri" pitchFamily="34" charset="-120"/>
              </a:rPr>
              <a:t>Sources (kiri)</a:t>
            </a:r>
            <a:endParaRPr lang="en-US" sz="1500" dirty="0"/>
          </a:p>
        </p:txBody>
      </p:sp>
      <p:sp>
        <p:nvSpPr>
          <p:cNvPr id="9" name="Text 6"/>
          <p:cNvSpPr txBox="1"/>
          <p:nvPr/>
        </p:nvSpPr>
        <p:spPr>
          <a:xfrm>
            <a:off x="841248" y="3200400"/>
            <a:ext cx="2898648" cy="1005840"/>
          </a:xfrm>
          <a:prstGeom prst="rect">
            <a:avLst/>
          </a:prstGeom>
          <a:noFill/>
          <a:ln/>
        </p:spPr>
        <p:txBody>
          <a:bodyPr wrap="square" lIns="0" tIns="0" rIns="0" bIns="0" rtlCol="0" anchor="t"/>
          <a:lstStyle/>
          <a:p>
            <a:pPr indent="0" marL="0">
              <a:buNone/>
            </a:pPr>
            <a:r>
              <a:rPr lang="en-US" sz="1150" dirty="0">
                <a:solidFill>
                  <a:srgbClr val="5B6E75"/>
                </a:solidFill>
                <a:latin typeface="Calibri" pitchFamily="34" charset="0"/>
                <a:ea typeface="Calibri" pitchFamily="34" charset="-122"/>
                <a:cs typeface="Calibri" pitchFamily="34" charset="-120"/>
              </a:rPr>
              <a:t>Butang '+ Add sources': Upload files, Websites (termasuk YouTube), Drive, Play Books, Copied text. Kotak 'Search the web for new sources' dengan Fast Research.</a:t>
            </a:r>
            <a:endParaRPr lang="en-US" sz="1150" dirty="0"/>
          </a:p>
        </p:txBody>
      </p:sp>
      <p:sp>
        <p:nvSpPr>
          <p:cNvPr id="10" name="Shape 7"/>
          <p:cNvSpPr/>
          <p:nvPr/>
        </p:nvSpPr>
        <p:spPr>
          <a:xfrm>
            <a:off x="4032504" y="2926080"/>
            <a:ext cx="329184" cy="365760"/>
          </a:xfrm>
          <a:prstGeom prst="rightArrow">
            <a:avLst/>
          </a:prstGeom>
          <a:solidFill>
            <a:srgbClr val="1F8F8A"/>
          </a:solidFill>
          <a:ln/>
        </p:spPr>
      </p:sp>
      <p:sp>
        <p:nvSpPr>
          <p:cNvPr id="11" name="Shape 8"/>
          <p:cNvSpPr/>
          <p:nvPr/>
        </p:nvSpPr>
        <p:spPr>
          <a:xfrm>
            <a:off x="4443984" y="1828800"/>
            <a:ext cx="3300984" cy="2514600"/>
          </a:xfrm>
          <a:prstGeom prst="roundRect">
            <a:avLst>
              <a:gd name="adj" fmla="val 3636"/>
            </a:avLst>
          </a:prstGeom>
          <a:solidFill>
            <a:srgbClr val="FBE4DE"/>
          </a:solidFill>
          <a:ln/>
        </p:spPr>
      </p:sp>
      <p:sp>
        <p:nvSpPr>
          <p:cNvPr id="12" name="Shape 9"/>
          <p:cNvSpPr/>
          <p:nvPr/>
        </p:nvSpPr>
        <p:spPr>
          <a:xfrm>
            <a:off x="4645152" y="2029968"/>
            <a:ext cx="548640" cy="548640"/>
          </a:xfrm>
          <a:prstGeom prst="ellipse">
            <a:avLst/>
          </a:prstGeom>
          <a:solidFill>
            <a:srgbClr val="FBE4DE"/>
          </a:solidFill>
          <a:ln/>
        </p:spPr>
      </p:sp>
      <p:pic>
        <p:nvPicPr>
          <p:cNvPr id="13" name="Image 1" descr="icons/chat-coral.png">    </p:cNvPr>
          <p:cNvPicPr>
            <a:picLocks noChangeAspect="1"/>
          </p:cNvPicPr>
          <p:nvPr/>
        </p:nvPicPr>
        <p:blipFill>
          <a:blip r:embed="rId3"/>
          <a:stretch>
            <a:fillRect/>
          </a:stretch>
        </p:blipFill>
        <p:spPr>
          <a:xfrm>
            <a:off x="4782312" y="2167128"/>
            <a:ext cx="274320" cy="274320"/>
          </a:xfrm>
          <a:prstGeom prst="rect">
            <a:avLst/>
          </a:prstGeom>
        </p:spPr>
      </p:pic>
      <p:sp>
        <p:nvSpPr>
          <p:cNvPr id="14" name="Text 10"/>
          <p:cNvSpPr txBox="1"/>
          <p:nvPr/>
        </p:nvSpPr>
        <p:spPr>
          <a:xfrm>
            <a:off x="4645152" y="2697480"/>
            <a:ext cx="2898648" cy="457200"/>
          </a:xfrm>
          <a:prstGeom prst="rect">
            <a:avLst/>
          </a:prstGeom>
          <a:noFill/>
          <a:ln/>
        </p:spPr>
        <p:txBody>
          <a:bodyPr wrap="square" lIns="0" tIns="0" rIns="0" bIns="0" rtlCol="0" anchor="t"/>
          <a:lstStyle/>
          <a:p>
            <a:pPr indent="0" marL="0">
              <a:buNone/>
            </a:pPr>
            <a:r>
              <a:rPr lang="en-US" sz="1500" b="1" dirty="0">
                <a:solidFill>
                  <a:srgbClr val="15262B"/>
                </a:solidFill>
                <a:latin typeface="Calibri" pitchFamily="34" charset="0"/>
                <a:ea typeface="Calibri" pitchFamily="34" charset="-122"/>
                <a:cs typeface="Calibri" pitchFamily="34" charset="-120"/>
              </a:rPr>
              <a:t>Chat (tengah)</a:t>
            </a:r>
            <a:endParaRPr lang="en-US" sz="1500" dirty="0"/>
          </a:p>
        </p:txBody>
      </p:sp>
      <p:sp>
        <p:nvSpPr>
          <p:cNvPr id="15" name="Text 11"/>
          <p:cNvSpPr txBox="1"/>
          <p:nvPr/>
        </p:nvSpPr>
        <p:spPr>
          <a:xfrm>
            <a:off x="4645152" y="3200400"/>
            <a:ext cx="2898648" cy="1005840"/>
          </a:xfrm>
          <a:prstGeom prst="rect">
            <a:avLst/>
          </a:prstGeom>
          <a:noFill/>
          <a:ln/>
        </p:spPr>
        <p:txBody>
          <a:bodyPr wrap="square" lIns="0" tIns="0" rIns="0" bIns="0" rtlCol="0" anchor="t"/>
          <a:lstStyle/>
          <a:p>
            <a:pPr indent="0" marL="0">
              <a:buNone/>
            </a:pPr>
            <a:r>
              <a:rPr lang="en-US" sz="1150" dirty="0">
                <a:solidFill>
                  <a:srgbClr val="5B6E75"/>
                </a:solidFill>
                <a:latin typeface="Calibri" pitchFamily="34" charset="0"/>
                <a:ea typeface="Calibri" pitchFamily="34" charset="-122"/>
                <a:cs typeface="Calibri" pitchFamily="34" charset="-120"/>
              </a:rPr>
              <a:t>Kotak 'Ask a question or create something'. Jawapan datang dengan nombor rujukan; 'Save to note' menyimpan jawapan. Ikon tune membuka 'Configure Chat'.</a:t>
            </a:r>
            <a:endParaRPr lang="en-US" sz="1150" dirty="0"/>
          </a:p>
        </p:txBody>
      </p:sp>
      <p:sp>
        <p:nvSpPr>
          <p:cNvPr id="16" name="Shape 12"/>
          <p:cNvSpPr/>
          <p:nvPr/>
        </p:nvSpPr>
        <p:spPr>
          <a:xfrm>
            <a:off x="7836408" y="2926080"/>
            <a:ext cx="329184" cy="365760"/>
          </a:xfrm>
          <a:prstGeom prst="rightArrow">
            <a:avLst/>
          </a:prstGeom>
          <a:solidFill>
            <a:srgbClr val="E0684B"/>
          </a:solidFill>
          <a:ln/>
        </p:spPr>
      </p:sp>
      <p:sp>
        <p:nvSpPr>
          <p:cNvPr id="17" name="Shape 13"/>
          <p:cNvSpPr/>
          <p:nvPr/>
        </p:nvSpPr>
        <p:spPr>
          <a:xfrm>
            <a:off x="8247888" y="1828800"/>
            <a:ext cx="3300984" cy="2514600"/>
          </a:xfrm>
          <a:prstGeom prst="roundRect">
            <a:avLst>
              <a:gd name="adj" fmla="val 3636"/>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8" name="Shape 14"/>
          <p:cNvSpPr/>
          <p:nvPr/>
        </p:nvSpPr>
        <p:spPr>
          <a:xfrm>
            <a:off x="8449056" y="2029968"/>
            <a:ext cx="548640" cy="548640"/>
          </a:xfrm>
          <a:prstGeom prst="ellipse">
            <a:avLst/>
          </a:prstGeom>
          <a:solidFill>
            <a:srgbClr val="E8E3F6"/>
          </a:solidFill>
          <a:ln/>
        </p:spPr>
      </p:sp>
      <p:pic>
        <p:nvPicPr>
          <p:cNvPr id="19" name="Image 2" descr="icons/studio-violet.png">    </p:cNvPr>
          <p:cNvPicPr>
            <a:picLocks noChangeAspect="1"/>
          </p:cNvPicPr>
          <p:nvPr/>
        </p:nvPicPr>
        <p:blipFill>
          <a:blip r:embed="rId4"/>
          <a:stretch>
            <a:fillRect/>
          </a:stretch>
        </p:blipFill>
        <p:spPr>
          <a:xfrm>
            <a:off x="8586216" y="2167128"/>
            <a:ext cx="274320" cy="274320"/>
          </a:xfrm>
          <a:prstGeom prst="rect">
            <a:avLst/>
          </a:prstGeom>
        </p:spPr>
      </p:pic>
      <p:sp>
        <p:nvSpPr>
          <p:cNvPr id="20" name="Text 15"/>
          <p:cNvSpPr txBox="1"/>
          <p:nvPr/>
        </p:nvSpPr>
        <p:spPr>
          <a:xfrm>
            <a:off x="8449056" y="2697480"/>
            <a:ext cx="2898648" cy="457200"/>
          </a:xfrm>
          <a:prstGeom prst="rect">
            <a:avLst/>
          </a:prstGeom>
          <a:noFill/>
          <a:ln/>
        </p:spPr>
        <p:txBody>
          <a:bodyPr wrap="square" lIns="0" tIns="0" rIns="0" bIns="0" rtlCol="0" anchor="t"/>
          <a:lstStyle/>
          <a:p>
            <a:pPr indent="0" marL="0">
              <a:buNone/>
            </a:pPr>
            <a:r>
              <a:rPr lang="en-US" sz="1500" b="1" dirty="0">
                <a:solidFill>
                  <a:srgbClr val="15262B"/>
                </a:solidFill>
                <a:latin typeface="Calibri" pitchFamily="34" charset="0"/>
                <a:ea typeface="Calibri" pitchFamily="34" charset="-122"/>
                <a:cs typeface="Calibri" pitchFamily="34" charset="-120"/>
              </a:rPr>
              <a:t>Studio (kanan)</a:t>
            </a:r>
            <a:endParaRPr lang="en-US" sz="1500" dirty="0"/>
          </a:p>
        </p:txBody>
      </p:sp>
      <p:sp>
        <p:nvSpPr>
          <p:cNvPr id="21" name="Text 16"/>
          <p:cNvSpPr txBox="1"/>
          <p:nvPr/>
        </p:nvSpPr>
        <p:spPr>
          <a:xfrm>
            <a:off x="8449056" y="3200400"/>
            <a:ext cx="2898648" cy="1005840"/>
          </a:xfrm>
          <a:prstGeom prst="rect">
            <a:avLst/>
          </a:prstGeom>
          <a:noFill/>
          <a:ln/>
        </p:spPr>
        <p:txBody>
          <a:bodyPr wrap="square" lIns="0" tIns="0" rIns="0" bIns="0" rtlCol="0" anchor="t"/>
          <a:lstStyle/>
          <a:p>
            <a:pPr indent="0" marL="0">
              <a:buNone/>
            </a:pPr>
            <a:r>
              <a:rPr lang="en-US" sz="1150" dirty="0">
                <a:solidFill>
                  <a:srgbClr val="5B6E75"/>
                </a:solidFill>
                <a:latin typeface="Calibri" pitchFamily="34" charset="0"/>
                <a:ea typeface="Calibri" pitchFamily="34" charset="-122"/>
                <a:cs typeface="Calibri" pitchFamily="34" charset="-120"/>
              </a:rPr>
              <a:t>Sembilan kad alat. Klik nama untuk jana terus, atau anak panah '&gt;' untuk tetapan. Bahan siap tersimpan di bawah kad.</a:t>
            </a:r>
            <a:endParaRPr lang="en-US" sz="1150" dirty="0"/>
          </a:p>
        </p:txBody>
      </p:sp>
      <p:sp>
        <p:nvSpPr>
          <p:cNvPr id="22" name="Shape 17"/>
          <p:cNvSpPr/>
          <p:nvPr/>
        </p:nvSpPr>
        <p:spPr>
          <a:xfrm>
            <a:off x="640080" y="4617720"/>
            <a:ext cx="5303520" cy="1371600"/>
          </a:xfrm>
          <a:prstGeom prst="roundRect">
            <a:avLst>
              <a:gd name="adj" fmla="val 6667"/>
            </a:avLst>
          </a:prstGeom>
          <a:solidFill>
            <a:srgbClr val="FFFFFF"/>
          </a:solidFill>
          <a:ln w="15875">
            <a:solidFill>
              <a:srgbClr val="1F8F8A"/>
            </a:solidFill>
            <a:prstDash val="solid"/>
          </a:ln>
        </p:spPr>
      </p:sp>
      <p:pic>
        <p:nvPicPr>
          <p:cNvPr id="23" name="Image 3" descr="icons/phone-teal.png">    </p:cNvPr>
          <p:cNvPicPr>
            <a:picLocks noChangeAspect="1"/>
          </p:cNvPicPr>
          <p:nvPr/>
        </p:nvPicPr>
        <p:blipFill>
          <a:blip r:embed="rId5"/>
          <a:stretch>
            <a:fillRect/>
          </a:stretch>
        </p:blipFill>
        <p:spPr>
          <a:xfrm>
            <a:off x="841248" y="4892040"/>
            <a:ext cx="365760" cy="365760"/>
          </a:xfrm>
          <a:prstGeom prst="rect">
            <a:avLst/>
          </a:prstGeom>
        </p:spPr>
      </p:pic>
      <p:sp>
        <p:nvSpPr>
          <p:cNvPr id="24" name="Text 18"/>
          <p:cNvSpPr txBox="1"/>
          <p:nvPr/>
        </p:nvSpPr>
        <p:spPr>
          <a:xfrm>
            <a:off x="1371600" y="4773168"/>
            <a:ext cx="4297680" cy="292608"/>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Pada telefon</a:t>
            </a:r>
            <a:endParaRPr lang="en-US" sz="1300" dirty="0"/>
          </a:p>
        </p:txBody>
      </p:sp>
      <p:sp>
        <p:nvSpPr>
          <p:cNvPr id="25" name="Text 19"/>
          <p:cNvSpPr txBox="1"/>
          <p:nvPr/>
        </p:nvSpPr>
        <p:spPr>
          <a:xfrm>
            <a:off x="1371600" y="5084064"/>
            <a:ext cx="4389120" cy="731520"/>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Tiga panel menjadi tiga tab di atas: Sources, Chat, Studio. Semua fungsi sama.</a:t>
            </a:r>
            <a:endParaRPr lang="en-US" sz="1100" dirty="0"/>
          </a:p>
        </p:txBody>
      </p:sp>
      <p:sp>
        <p:nvSpPr>
          <p:cNvPr id="26" name="Shape 20"/>
          <p:cNvSpPr/>
          <p:nvPr/>
        </p:nvSpPr>
        <p:spPr>
          <a:xfrm>
            <a:off x="6263640" y="4617720"/>
            <a:ext cx="5285232" cy="1371600"/>
          </a:xfrm>
          <a:prstGeom prst="roundRect">
            <a:avLst>
              <a:gd name="adj" fmla="val 6667"/>
            </a:avLst>
          </a:prstGeom>
          <a:solidFill>
            <a:srgbClr val="FBEFD3"/>
          </a:solidFill>
          <a:ln/>
        </p:spPr>
      </p:sp>
      <p:pic>
        <p:nvPicPr>
          <p:cNvPr id="27" name="Image 4" descr="icons/cog-amber.png">    </p:cNvPr>
          <p:cNvPicPr>
            <a:picLocks noChangeAspect="1"/>
          </p:cNvPicPr>
          <p:nvPr/>
        </p:nvPicPr>
        <p:blipFill>
          <a:blip r:embed="rId6"/>
          <a:stretch>
            <a:fillRect/>
          </a:stretch>
        </p:blipFill>
        <p:spPr>
          <a:xfrm>
            <a:off x="6464808" y="4892040"/>
            <a:ext cx="365760" cy="365760"/>
          </a:xfrm>
          <a:prstGeom prst="rect">
            <a:avLst/>
          </a:prstGeom>
        </p:spPr>
      </p:pic>
      <p:sp>
        <p:nvSpPr>
          <p:cNvPr id="28" name="Text 21"/>
          <p:cNvSpPr txBox="1"/>
          <p:nvPr/>
        </p:nvSpPr>
        <p:spPr>
          <a:xfrm>
            <a:off x="6995160" y="4773168"/>
            <a:ext cx="4297680" cy="292608"/>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Configure Chat</a:t>
            </a:r>
            <a:endParaRPr lang="en-US" sz="1300" dirty="0"/>
          </a:p>
        </p:txBody>
      </p:sp>
      <p:sp>
        <p:nvSpPr>
          <p:cNvPr id="29" name="Text 22"/>
          <p:cNvSpPr txBox="1"/>
          <p:nvPr/>
        </p:nvSpPr>
        <p:spPr>
          <a:xfrm>
            <a:off x="6995160" y="5084064"/>
            <a:ext cx="4434840" cy="822960"/>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Gaya: Default, Learning Guide, Custom (tulis persona ‘Cikgu Pembantu’). Panjang jawapan: Default, Longer, Shorter.</a:t>
            </a:r>
            <a:endParaRPr lang="en-US" sz="1100" dirty="0"/>
          </a:p>
        </p:txBody>
      </p:sp>
      <p:sp>
        <p:nvSpPr>
          <p:cNvPr id="30" name="Text 23"/>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1" name="Text 24"/>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13 / 30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Sumber Dahulu, Kemudian Tanya dan Semak</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Lima klik pertama yang menentukan kualiti semua bahan selepasnya</a:t>
            </a:r>
            <a:endParaRPr lang="en-US" sz="1350" dirty="0"/>
          </a:p>
        </p:txBody>
      </p:sp>
      <p:sp>
        <p:nvSpPr>
          <p:cNvPr id="5" name="Shape 3"/>
          <p:cNvSpPr/>
          <p:nvPr/>
        </p:nvSpPr>
        <p:spPr>
          <a:xfrm>
            <a:off x="640080" y="1975104"/>
            <a:ext cx="502920" cy="321869"/>
          </a:xfrm>
          <a:prstGeom prst="roundRect">
            <a:avLst>
              <a:gd name="adj" fmla="val 17045"/>
            </a:avLst>
          </a:prstGeom>
          <a:solidFill>
            <a:srgbClr val="1F8F8A"/>
          </a:solidFill>
          <a:ln/>
        </p:spPr>
      </p:sp>
      <p:sp>
        <p:nvSpPr>
          <p:cNvPr id="6" name="Text 4"/>
          <p:cNvSpPr txBox="1"/>
          <p:nvPr/>
        </p:nvSpPr>
        <p:spPr>
          <a:xfrm>
            <a:off x="640080" y="1975104"/>
            <a:ext cx="502920" cy="321869"/>
          </a:xfrm>
          <a:prstGeom prst="rect">
            <a:avLst/>
          </a:prstGeom>
          <a:noFill/>
          <a:ln/>
        </p:spPr>
        <p:txBody>
          <a:bodyPr wrap="square" lIns="0" tIns="0" rIns="0" bIns="0" rtlCol="0" anchor="ctr"/>
          <a:lstStyle/>
          <a:p>
            <a:pPr algn="ctr" indent="0" marL="0">
              <a:buNone/>
            </a:pPr>
            <a:r>
              <a:rPr lang="en-US" sz="1232" b="1" dirty="0">
                <a:solidFill>
                  <a:srgbClr val="FFFFFF"/>
                </a:solidFill>
                <a:latin typeface="Calibri" pitchFamily="34" charset="0"/>
                <a:ea typeface="Calibri" pitchFamily="34" charset="-122"/>
                <a:cs typeface="Calibri" pitchFamily="34" charset="-120"/>
              </a:rPr>
              <a:t>1</a:t>
            </a:r>
            <a:endParaRPr lang="en-US" sz="1232" dirty="0"/>
          </a:p>
        </p:txBody>
      </p:sp>
      <p:sp>
        <p:nvSpPr>
          <p:cNvPr id="7" name="Text 5"/>
          <p:cNvSpPr txBox="1"/>
          <p:nvPr/>
        </p:nvSpPr>
        <p:spPr>
          <a:xfrm>
            <a:off x="1325880" y="1865376"/>
            <a:ext cx="5120640" cy="31089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Settings → Output language → Melayu → Save</a:t>
            </a:r>
            <a:endParaRPr lang="en-US" sz="1250" dirty="0"/>
          </a:p>
        </p:txBody>
      </p:sp>
      <p:sp>
        <p:nvSpPr>
          <p:cNvPr id="8" name="Text 6"/>
          <p:cNvSpPr txBox="1"/>
          <p:nvPr/>
        </p:nvSpPr>
        <p:spPr>
          <a:xfrm>
            <a:off x="1325880" y="2176272"/>
            <a:ext cx="5120640" cy="365760"/>
          </a:xfrm>
          <a:prstGeom prst="rect">
            <a:avLst/>
          </a:prstGeom>
          <a:noFill/>
          <a:ln/>
        </p:spPr>
        <p:txBody>
          <a:bodyPr wrap="square" lIns="0" tIns="0" rIns="0" bIns="0" rtlCol="0" anchor="ctr"/>
          <a:lstStyle/>
          <a:p>
            <a:pPr indent="0" marL="0">
              <a:buNone/>
            </a:pPr>
            <a:r>
              <a:rPr lang="en-US" sz="1000" dirty="0">
                <a:solidFill>
                  <a:srgbClr val="5B6E75"/>
                </a:solidFill>
                <a:latin typeface="Calibri" pitchFamily="34" charset="0"/>
                <a:ea typeface="Calibri" pitchFamily="34" charset="-122"/>
                <a:cs typeface="Calibri" pitchFamily="34" charset="-120"/>
              </a:rPr>
              <a:t>Sekali sahaja; semua jawapan dan bahan Studio ikut bahasa ini.</a:t>
            </a:r>
            <a:endParaRPr lang="en-US" sz="1000" dirty="0"/>
          </a:p>
        </p:txBody>
      </p:sp>
      <p:sp>
        <p:nvSpPr>
          <p:cNvPr id="9" name="Shape 7"/>
          <p:cNvSpPr/>
          <p:nvPr/>
        </p:nvSpPr>
        <p:spPr>
          <a:xfrm>
            <a:off x="6537960" y="1920240"/>
            <a:ext cx="0" cy="603504"/>
          </a:xfrm>
          <a:prstGeom prst="line">
            <a:avLst/>
          </a:prstGeom>
          <a:noFill/>
          <a:ln w="12700">
            <a:solidFill>
              <a:srgbClr val="DCE5E3"/>
            </a:solidFill>
            <a:prstDash val="solid"/>
          </a:ln>
        </p:spPr>
      </p:sp>
      <p:sp>
        <p:nvSpPr>
          <p:cNvPr id="10" name="Shape 8"/>
          <p:cNvSpPr/>
          <p:nvPr/>
        </p:nvSpPr>
        <p:spPr>
          <a:xfrm>
            <a:off x="640080" y="2761488"/>
            <a:ext cx="502920" cy="321869"/>
          </a:xfrm>
          <a:prstGeom prst="roundRect">
            <a:avLst>
              <a:gd name="adj" fmla="val 17045"/>
            </a:avLst>
          </a:prstGeom>
          <a:solidFill>
            <a:srgbClr val="1F8F8A"/>
          </a:solidFill>
          <a:ln/>
        </p:spPr>
      </p:sp>
      <p:sp>
        <p:nvSpPr>
          <p:cNvPr id="11" name="Text 9"/>
          <p:cNvSpPr txBox="1"/>
          <p:nvPr/>
        </p:nvSpPr>
        <p:spPr>
          <a:xfrm>
            <a:off x="640080" y="2761488"/>
            <a:ext cx="502920" cy="321869"/>
          </a:xfrm>
          <a:prstGeom prst="rect">
            <a:avLst/>
          </a:prstGeom>
          <a:noFill/>
          <a:ln/>
        </p:spPr>
        <p:txBody>
          <a:bodyPr wrap="square" lIns="0" tIns="0" rIns="0" bIns="0" rtlCol="0" anchor="ctr"/>
          <a:lstStyle/>
          <a:p>
            <a:pPr algn="ctr" indent="0" marL="0">
              <a:buNone/>
            </a:pPr>
            <a:r>
              <a:rPr lang="en-US" sz="1232" b="1" dirty="0">
                <a:solidFill>
                  <a:srgbClr val="FFFFFF"/>
                </a:solidFill>
                <a:latin typeface="Calibri" pitchFamily="34" charset="0"/>
                <a:ea typeface="Calibri" pitchFamily="34" charset="-122"/>
                <a:cs typeface="Calibri" pitchFamily="34" charset="-120"/>
              </a:rPr>
              <a:t>2</a:t>
            </a:r>
            <a:endParaRPr lang="en-US" sz="1232" dirty="0"/>
          </a:p>
        </p:txBody>
      </p:sp>
      <p:sp>
        <p:nvSpPr>
          <p:cNvPr id="12" name="Text 10"/>
          <p:cNvSpPr txBox="1"/>
          <p:nvPr/>
        </p:nvSpPr>
        <p:spPr>
          <a:xfrm>
            <a:off x="1325880" y="2651760"/>
            <a:ext cx="5120640" cy="31089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 Create new notebook</a:t>
            </a:r>
            <a:endParaRPr lang="en-US" sz="1250" dirty="0"/>
          </a:p>
        </p:txBody>
      </p:sp>
      <p:sp>
        <p:nvSpPr>
          <p:cNvPr id="13" name="Text 11"/>
          <p:cNvSpPr txBox="1"/>
          <p:nvPr/>
        </p:nvSpPr>
        <p:spPr>
          <a:xfrm>
            <a:off x="1325880" y="2962656"/>
            <a:ext cx="5120640" cy="365760"/>
          </a:xfrm>
          <a:prstGeom prst="rect">
            <a:avLst/>
          </a:prstGeom>
          <a:noFill/>
          <a:ln/>
        </p:spPr>
        <p:txBody>
          <a:bodyPr wrap="square" lIns="0" tIns="0" rIns="0" bIns="0" rtlCol="0" anchor="ctr"/>
          <a:lstStyle/>
          <a:p>
            <a:pPr indent="0" marL="0">
              <a:buNone/>
            </a:pPr>
            <a:r>
              <a:rPr lang="en-US" sz="1000" dirty="0">
                <a:solidFill>
                  <a:srgbClr val="5B6E75"/>
                </a:solidFill>
                <a:latin typeface="Calibri" pitchFamily="34" charset="0"/>
                <a:ea typeface="Calibri" pitchFamily="34" charset="-122"/>
                <a:cs typeface="Calibri" pitchFamily="34" charset="-120"/>
              </a:rPr>
              <a:t>Namakan ikut subjek dan tahun supaya mudah dicari.</a:t>
            </a:r>
            <a:endParaRPr lang="en-US" sz="1000" dirty="0"/>
          </a:p>
        </p:txBody>
      </p:sp>
      <p:sp>
        <p:nvSpPr>
          <p:cNvPr id="14" name="Shape 12"/>
          <p:cNvSpPr/>
          <p:nvPr/>
        </p:nvSpPr>
        <p:spPr>
          <a:xfrm>
            <a:off x="6537960" y="2706624"/>
            <a:ext cx="0" cy="603504"/>
          </a:xfrm>
          <a:prstGeom prst="line">
            <a:avLst/>
          </a:prstGeom>
          <a:noFill/>
          <a:ln w="12700">
            <a:solidFill>
              <a:srgbClr val="DCE5E3"/>
            </a:solidFill>
            <a:prstDash val="solid"/>
          </a:ln>
        </p:spPr>
      </p:sp>
      <p:sp>
        <p:nvSpPr>
          <p:cNvPr id="15" name="Shape 13"/>
          <p:cNvSpPr/>
          <p:nvPr/>
        </p:nvSpPr>
        <p:spPr>
          <a:xfrm>
            <a:off x="640080" y="3547872"/>
            <a:ext cx="502920" cy="321869"/>
          </a:xfrm>
          <a:prstGeom prst="roundRect">
            <a:avLst>
              <a:gd name="adj" fmla="val 17045"/>
            </a:avLst>
          </a:prstGeom>
          <a:solidFill>
            <a:srgbClr val="1F8F8A"/>
          </a:solidFill>
          <a:ln/>
        </p:spPr>
      </p:sp>
      <p:sp>
        <p:nvSpPr>
          <p:cNvPr id="16" name="Text 14"/>
          <p:cNvSpPr txBox="1"/>
          <p:nvPr/>
        </p:nvSpPr>
        <p:spPr>
          <a:xfrm>
            <a:off x="640080" y="3547872"/>
            <a:ext cx="502920" cy="321869"/>
          </a:xfrm>
          <a:prstGeom prst="rect">
            <a:avLst/>
          </a:prstGeom>
          <a:noFill/>
          <a:ln/>
        </p:spPr>
        <p:txBody>
          <a:bodyPr wrap="square" lIns="0" tIns="0" rIns="0" bIns="0" rtlCol="0" anchor="ctr"/>
          <a:lstStyle/>
          <a:p>
            <a:pPr algn="ctr" indent="0" marL="0">
              <a:buNone/>
            </a:pPr>
            <a:r>
              <a:rPr lang="en-US" sz="1232" b="1" dirty="0">
                <a:solidFill>
                  <a:srgbClr val="FFFFFF"/>
                </a:solidFill>
                <a:latin typeface="Calibri" pitchFamily="34" charset="0"/>
                <a:ea typeface="Calibri" pitchFamily="34" charset="-122"/>
                <a:cs typeface="Calibri" pitchFamily="34" charset="-120"/>
              </a:rPr>
              <a:t>3</a:t>
            </a:r>
            <a:endParaRPr lang="en-US" sz="1232" dirty="0"/>
          </a:p>
        </p:txBody>
      </p:sp>
      <p:sp>
        <p:nvSpPr>
          <p:cNvPr id="17" name="Text 15"/>
          <p:cNvSpPr txBox="1"/>
          <p:nvPr/>
        </p:nvSpPr>
        <p:spPr>
          <a:xfrm>
            <a:off x="1325880" y="3438144"/>
            <a:ext cx="5120640" cy="31089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 Add sources → Upload files</a:t>
            </a:r>
            <a:endParaRPr lang="en-US" sz="1250" dirty="0"/>
          </a:p>
        </p:txBody>
      </p:sp>
      <p:sp>
        <p:nvSpPr>
          <p:cNvPr id="18" name="Text 16"/>
          <p:cNvSpPr txBox="1"/>
          <p:nvPr/>
        </p:nvSpPr>
        <p:spPr>
          <a:xfrm>
            <a:off x="1325880" y="3749040"/>
            <a:ext cx="5120640" cy="365760"/>
          </a:xfrm>
          <a:prstGeom prst="rect">
            <a:avLst/>
          </a:prstGeom>
          <a:noFill/>
          <a:ln/>
        </p:spPr>
        <p:txBody>
          <a:bodyPr wrap="square" lIns="0" tIns="0" rIns="0" bIns="0" rtlCol="0" anchor="ctr"/>
          <a:lstStyle/>
          <a:p>
            <a:pPr indent="0" marL="0">
              <a:buNone/>
            </a:pPr>
            <a:r>
              <a:rPr lang="en-US" sz="1000" dirty="0">
                <a:solidFill>
                  <a:srgbClr val="5B6E75"/>
                </a:solidFill>
                <a:latin typeface="Calibri" pitchFamily="34" charset="0"/>
                <a:ea typeface="Calibri" pitchFamily="34" charset="-122"/>
                <a:cs typeface="Calibri" pitchFamily="34" charset="-120"/>
              </a:rPr>
              <a:t>PDF buku teks Unit 2 (4MB). Tunggu nama fail muncul dengan tanda semak.</a:t>
            </a:r>
            <a:endParaRPr lang="en-US" sz="1000" dirty="0"/>
          </a:p>
        </p:txBody>
      </p:sp>
      <p:sp>
        <p:nvSpPr>
          <p:cNvPr id="19" name="Shape 17"/>
          <p:cNvSpPr/>
          <p:nvPr/>
        </p:nvSpPr>
        <p:spPr>
          <a:xfrm>
            <a:off x="6537960" y="3493008"/>
            <a:ext cx="0" cy="603504"/>
          </a:xfrm>
          <a:prstGeom prst="line">
            <a:avLst/>
          </a:prstGeom>
          <a:noFill/>
          <a:ln w="12700">
            <a:solidFill>
              <a:srgbClr val="DCE5E3"/>
            </a:solidFill>
            <a:prstDash val="solid"/>
          </a:ln>
        </p:spPr>
      </p:sp>
      <p:sp>
        <p:nvSpPr>
          <p:cNvPr id="20" name="Shape 18"/>
          <p:cNvSpPr/>
          <p:nvPr/>
        </p:nvSpPr>
        <p:spPr>
          <a:xfrm>
            <a:off x="640080" y="4334256"/>
            <a:ext cx="502920" cy="321869"/>
          </a:xfrm>
          <a:prstGeom prst="roundRect">
            <a:avLst>
              <a:gd name="adj" fmla="val 17045"/>
            </a:avLst>
          </a:prstGeom>
          <a:solidFill>
            <a:srgbClr val="1F8F8A"/>
          </a:solidFill>
          <a:ln/>
        </p:spPr>
      </p:sp>
      <p:sp>
        <p:nvSpPr>
          <p:cNvPr id="21" name="Text 19"/>
          <p:cNvSpPr txBox="1"/>
          <p:nvPr/>
        </p:nvSpPr>
        <p:spPr>
          <a:xfrm>
            <a:off x="640080" y="4334256"/>
            <a:ext cx="502920" cy="321869"/>
          </a:xfrm>
          <a:prstGeom prst="rect">
            <a:avLst/>
          </a:prstGeom>
          <a:noFill/>
          <a:ln/>
        </p:spPr>
        <p:txBody>
          <a:bodyPr wrap="square" lIns="0" tIns="0" rIns="0" bIns="0" rtlCol="0" anchor="ctr"/>
          <a:lstStyle/>
          <a:p>
            <a:pPr algn="ctr" indent="0" marL="0">
              <a:buNone/>
            </a:pPr>
            <a:r>
              <a:rPr lang="en-US" sz="1232" b="1" dirty="0">
                <a:solidFill>
                  <a:srgbClr val="FFFFFF"/>
                </a:solidFill>
                <a:latin typeface="Calibri" pitchFamily="34" charset="0"/>
                <a:ea typeface="Calibri" pitchFamily="34" charset="-122"/>
                <a:cs typeface="Calibri" pitchFamily="34" charset="-120"/>
              </a:rPr>
              <a:t>4</a:t>
            </a:r>
            <a:endParaRPr lang="en-US" sz="1232" dirty="0"/>
          </a:p>
        </p:txBody>
      </p:sp>
      <p:sp>
        <p:nvSpPr>
          <p:cNvPr id="22" name="Text 20"/>
          <p:cNvSpPr txBox="1"/>
          <p:nvPr/>
        </p:nvSpPr>
        <p:spPr>
          <a:xfrm>
            <a:off x="1325880" y="4224528"/>
            <a:ext cx="5120640" cy="31089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Tanya dengan CTFC, klik nombor rujukan</a:t>
            </a:r>
            <a:endParaRPr lang="en-US" sz="1250" dirty="0"/>
          </a:p>
        </p:txBody>
      </p:sp>
      <p:sp>
        <p:nvSpPr>
          <p:cNvPr id="23" name="Text 21"/>
          <p:cNvSpPr txBox="1"/>
          <p:nvPr/>
        </p:nvSpPr>
        <p:spPr>
          <a:xfrm>
            <a:off x="1325880" y="4535424"/>
            <a:ext cx="5120640" cy="365760"/>
          </a:xfrm>
          <a:prstGeom prst="rect">
            <a:avLst/>
          </a:prstGeom>
          <a:noFill/>
          <a:ln/>
        </p:spPr>
        <p:txBody>
          <a:bodyPr wrap="square" lIns="0" tIns="0" rIns="0" bIns="0" rtlCol="0" anchor="ctr"/>
          <a:lstStyle/>
          <a:p>
            <a:pPr indent="0" marL="0">
              <a:buNone/>
            </a:pPr>
            <a:r>
              <a:rPr lang="en-US" sz="1000" dirty="0">
                <a:solidFill>
                  <a:srgbClr val="5B6E75"/>
                </a:solidFill>
                <a:latin typeface="Calibri" pitchFamily="34" charset="0"/>
                <a:ea typeface="Calibri" pitchFamily="34" charset="-122"/>
                <a:cs typeface="Calibri" pitchFamily="34" charset="-120"/>
              </a:rPr>
              <a:t>Petikan sebenar buku teks terbuka; baca ayat sebelum dan selepasnya.</a:t>
            </a:r>
            <a:endParaRPr lang="en-US" sz="1000" dirty="0"/>
          </a:p>
        </p:txBody>
      </p:sp>
      <p:sp>
        <p:nvSpPr>
          <p:cNvPr id="24" name="Shape 22"/>
          <p:cNvSpPr/>
          <p:nvPr/>
        </p:nvSpPr>
        <p:spPr>
          <a:xfrm>
            <a:off x="6537960" y="4279392"/>
            <a:ext cx="0" cy="603504"/>
          </a:xfrm>
          <a:prstGeom prst="line">
            <a:avLst/>
          </a:prstGeom>
          <a:noFill/>
          <a:ln w="12700">
            <a:solidFill>
              <a:srgbClr val="DCE5E3"/>
            </a:solidFill>
            <a:prstDash val="solid"/>
          </a:ln>
        </p:spPr>
      </p:sp>
      <p:sp>
        <p:nvSpPr>
          <p:cNvPr id="25" name="Shape 23"/>
          <p:cNvSpPr/>
          <p:nvPr/>
        </p:nvSpPr>
        <p:spPr>
          <a:xfrm>
            <a:off x="640080" y="5120640"/>
            <a:ext cx="502920" cy="321869"/>
          </a:xfrm>
          <a:prstGeom prst="roundRect">
            <a:avLst>
              <a:gd name="adj" fmla="val 17045"/>
            </a:avLst>
          </a:prstGeom>
          <a:solidFill>
            <a:srgbClr val="1F8F8A"/>
          </a:solidFill>
          <a:ln/>
        </p:spPr>
      </p:sp>
      <p:sp>
        <p:nvSpPr>
          <p:cNvPr id="26" name="Text 24"/>
          <p:cNvSpPr txBox="1"/>
          <p:nvPr/>
        </p:nvSpPr>
        <p:spPr>
          <a:xfrm>
            <a:off x="640080" y="5120640"/>
            <a:ext cx="502920" cy="321869"/>
          </a:xfrm>
          <a:prstGeom prst="rect">
            <a:avLst/>
          </a:prstGeom>
          <a:noFill/>
          <a:ln/>
        </p:spPr>
        <p:txBody>
          <a:bodyPr wrap="square" lIns="0" tIns="0" rIns="0" bIns="0" rtlCol="0" anchor="ctr"/>
          <a:lstStyle/>
          <a:p>
            <a:pPr algn="ctr" indent="0" marL="0">
              <a:buNone/>
            </a:pPr>
            <a:r>
              <a:rPr lang="en-US" sz="1232" b="1" dirty="0">
                <a:solidFill>
                  <a:srgbClr val="FFFFFF"/>
                </a:solidFill>
                <a:latin typeface="Calibri" pitchFamily="34" charset="0"/>
                <a:ea typeface="Calibri" pitchFamily="34" charset="-122"/>
                <a:cs typeface="Calibri" pitchFamily="34" charset="-120"/>
              </a:rPr>
              <a:t>5</a:t>
            </a:r>
            <a:endParaRPr lang="en-US" sz="1232" dirty="0"/>
          </a:p>
        </p:txBody>
      </p:sp>
      <p:sp>
        <p:nvSpPr>
          <p:cNvPr id="27" name="Text 25"/>
          <p:cNvSpPr txBox="1"/>
          <p:nvPr/>
        </p:nvSpPr>
        <p:spPr>
          <a:xfrm>
            <a:off x="1325880" y="5010912"/>
            <a:ext cx="5120640" cy="31089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Uji sempadan, kemudian Save to note</a:t>
            </a:r>
            <a:endParaRPr lang="en-US" sz="1250" dirty="0"/>
          </a:p>
        </p:txBody>
      </p:sp>
      <p:sp>
        <p:nvSpPr>
          <p:cNvPr id="28" name="Text 26"/>
          <p:cNvSpPr txBox="1"/>
          <p:nvPr/>
        </p:nvSpPr>
        <p:spPr>
          <a:xfrm>
            <a:off x="1325880" y="5321808"/>
            <a:ext cx="5120640" cy="365760"/>
          </a:xfrm>
          <a:prstGeom prst="rect">
            <a:avLst/>
          </a:prstGeom>
          <a:noFill/>
          <a:ln/>
        </p:spPr>
        <p:txBody>
          <a:bodyPr wrap="square" lIns="0" tIns="0" rIns="0" bIns="0" rtlCol="0" anchor="ctr"/>
          <a:lstStyle/>
          <a:p>
            <a:pPr indent="0" marL="0">
              <a:buNone/>
            </a:pPr>
            <a:r>
              <a:rPr lang="en-US" sz="1000" dirty="0">
                <a:solidFill>
                  <a:srgbClr val="5B6E75"/>
                </a:solidFill>
                <a:latin typeface="Calibri" pitchFamily="34" charset="0"/>
                <a:ea typeface="Calibri" pitchFamily="34" charset="-122"/>
                <a:cs typeface="Calibri" pitchFamily="34" charset="-120"/>
              </a:rPr>
              <a:t>Tanya apa yang TIDAK ada dalam sumber. Simpan jawapan yang disahkan.</a:t>
            </a:r>
            <a:endParaRPr lang="en-US" sz="1000" dirty="0"/>
          </a:p>
        </p:txBody>
      </p:sp>
      <p:sp>
        <p:nvSpPr>
          <p:cNvPr id="29" name="Shape 27"/>
          <p:cNvSpPr/>
          <p:nvPr/>
        </p:nvSpPr>
        <p:spPr>
          <a:xfrm>
            <a:off x="6583680" y="1828800"/>
            <a:ext cx="4965192" cy="1783080"/>
          </a:xfrm>
          <a:prstGeom prst="roundRect">
            <a:avLst>
              <a:gd name="adj" fmla="val 5128"/>
            </a:avLst>
          </a:prstGeom>
          <a:solidFill>
            <a:srgbClr val="0E1B22"/>
          </a:solidFill>
          <a:ln/>
        </p:spPr>
      </p:sp>
      <p:sp>
        <p:nvSpPr>
          <p:cNvPr id="30" name="Text 28"/>
          <p:cNvSpPr txBox="1"/>
          <p:nvPr/>
        </p:nvSpPr>
        <p:spPr>
          <a:xfrm>
            <a:off x="6784848" y="1938528"/>
            <a:ext cx="4562856" cy="219456"/>
          </a:xfrm>
          <a:prstGeom prst="rect">
            <a:avLst/>
          </a:prstGeom>
          <a:noFill/>
          <a:ln/>
        </p:spPr>
        <p:txBody>
          <a:bodyPr wrap="square" lIns="0" tIns="0" rIns="0" bIns="0" rtlCol="0" anchor="ctr"/>
          <a:lstStyle/>
          <a:p>
            <a:pPr indent="0" marL="0">
              <a:buNone/>
            </a:pPr>
            <a:r>
              <a:rPr lang="en-US" sz="900" b="1" spc="200" kern="0" dirty="0">
                <a:solidFill>
                  <a:srgbClr val="1F8F8A"/>
                </a:solidFill>
                <a:latin typeface="Calibri" pitchFamily="34" charset="0"/>
                <a:ea typeface="Calibri" pitchFamily="34" charset="-122"/>
                <a:cs typeface="Calibri" pitchFamily="34" charset="-120"/>
              </a:rPr>
              <a:t>PROMPT 1 · SEDIA SALIN DALAM LMS (AKTIVITI 1)</a:t>
            </a:r>
            <a:endParaRPr lang="en-US" sz="900" dirty="0"/>
          </a:p>
        </p:txBody>
      </p:sp>
      <p:sp>
        <p:nvSpPr>
          <p:cNvPr id="31" name="Text 29"/>
          <p:cNvSpPr txBox="1"/>
          <p:nvPr/>
        </p:nvSpPr>
        <p:spPr>
          <a:xfrm>
            <a:off x="6784848" y="2194560"/>
            <a:ext cx="4562856" cy="1325880"/>
          </a:xfrm>
          <a:prstGeom prst="rect">
            <a:avLst/>
          </a:prstGeom>
          <a:noFill/>
          <a:ln/>
        </p:spPr>
        <p:txBody>
          <a:bodyPr wrap="square" lIns="0" tIns="0" rIns="0" bIns="0" rtlCol="0" anchor="t"/>
          <a:lstStyle/>
          <a:p>
            <a:pPr indent="0" marL="0">
              <a:buNone/>
            </a:pPr>
            <a:r>
              <a:rPr lang="en-US" sz="1050" dirty="0">
                <a:solidFill>
                  <a:srgbClr val="D9E8EA"/>
                </a:solidFill>
                <a:latin typeface="Courier New" pitchFamily="34" charset="0"/>
                <a:ea typeface="Courier New" pitchFamily="34" charset="-122"/>
                <a:cs typeface="Courier New" pitchFamily="34" charset="-120"/>
              </a:rPr>
              <a:t>Berdasarkan buku teks yang dimuat naik, terangkan laluan udara semasa manusia menarik nafas bermula dari hidung hingga ke peparu, dalam bentuk jadual dua lajur: bahagian yang dilalui dan fungsinya. Bahasa Melayu mudah untuk murid Tahun 4.</a:t>
            </a:r>
            <a:endParaRPr lang="en-US" sz="1050" dirty="0"/>
          </a:p>
        </p:txBody>
      </p:sp>
      <p:sp>
        <p:nvSpPr>
          <p:cNvPr id="32" name="Shape 30"/>
          <p:cNvSpPr/>
          <p:nvPr/>
        </p:nvSpPr>
        <p:spPr>
          <a:xfrm>
            <a:off x="6583680" y="3749040"/>
            <a:ext cx="4965192" cy="1417320"/>
          </a:xfrm>
          <a:prstGeom prst="roundRect">
            <a:avLst>
              <a:gd name="adj" fmla="val 6452"/>
            </a:avLst>
          </a:prstGeom>
          <a:solidFill>
            <a:srgbClr val="0E1B22"/>
          </a:solidFill>
          <a:ln/>
        </p:spPr>
      </p:sp>
      <p:sp>
        <p:nvSpPr>
          <p:cNvPr id="33" name="Text 31"/>
          <p:cNvSpPr txBox="1"/>
          <p:nvPr/>
        </p:nvSpPr>
        <p:spPr>
          <a:xfrm>
            <a:off x="6784848" y="3858768"/>
            <a:ext cx="4562856" cy="219456"/>
          </a:xfrm>
          <a:prstGeom prst="rect">
            <a:avLst/>
          </a:prstGeom>
          <a:noFill/>
          <a:ln/>
        </p:spPr>
        <p:txBody>
          <a:bodyPr wrap="square" lIns="0" tIns="0" rIns="0" bIns="0" rtlCol="0" anchor="ctr"/>
          <a:lstStyle/>
          <a:p>
            <a:pPr indent="0" marL="0">
              <a:buNone/>
            </a:pPr>
            <a:r>
              <a:rPr lang="en-US" sz="900" b="1" spc="200" kern="0" dirty="0">
                <a:solidFill>
                  <a:srgbClr val="E0A82E"/>
                </a:solidFill>
                <a:latin typeface="Calibri" pitchFamily="34" charset="0"/>
                <a:ea typeface="Calibri" pitchFamily="34" charset="-122"/>
                <a:cs typeface="Calibri" pitchFamily="34" charset="-120"/>
              </a:rPr>
              <a:t>PROMPT 2 · LANGKAH UJI</a:t>
            </a:r>
            <a:endParaRPr lang="en-US" sz="900" dirty="0"/>
          </a:p>
        </p:txBody>
      </p:sp>
      <p:sp>
        <p:nvSpPr>
          <p:cNvPr id="34" name="Text 32"/>
          <p:cNvSpPr txBox="1"/>
          <p:nvPr/>
        </p:nvSpPr>
        <p:spPr>
          <a:xfrm>
            <a:off x="6784848" y="4114800"/>
            <a:ext cx="4562856" cy="960120"/>
          </a:xfrm>
          <a:prstGeom prst="rect">
            <a:avLst/>
          </a:prstGeom>
          <a:noFill/>
          <a:ln/>
        </p:spPr>
        <p:txBody>
          <a:bodyPr wrap="square" lIns="0" tIns="0" rIns="0" bIns="0" rtlCol="0" anchor="t"/>
          <a:lstStyle/>
          <a:p>
            <a:pPr indent="0" marL="0">
              <a:buNone/>
            </a:pPr>
            <a:r>
              <a:rPr lang="en-US" sz="1050" dirty="0">
                <a:solidFill>
                  <a:srgbClr val="D9E8EA"/>
                </a:solidFill>
                <a:latin typeface="Courier New" pitchFamily="34" charset="0"/>
                <a:ea typeface="Courier New" pitchFamily="34" charset="-122"/>
                <a:cs typeface="Courier New" pitchFamily="34" charset="-120"/>
              </a:rPr>
              <a:t>Senaraikan 3 perkara tentang pernafasan manusia yang biasa ditanya murid Tahun 4 tetapi TIDAK diterangkan dalam sumber ini. Nyatakan dengan jelas jika maklumat tiada.</a:t>
            </a:r>
            <a:endParaRPr lang="en-US" sz="1050" dirty="0"/>
          </a:p>
        </p:txBody>
      </p:sp>
      <p:sp>
        <p:nvSpPr>
          <p:cNvPr id="35" name="Shape 33"/>
          <p:cNvSpPr/>
          <p:nvPr/>
        </p:nvSpPr>
        <p:spPr>
          <a:xfrm>
            <a:off x="8503920" y="5349240"/>
            <a:ext cx="3044952" cy="1051560"/>
          </a:xfrm>
          <a:prstGeom prst="roundRect">
            <a:avLst>
              <a:gd name="adj" fmla="val 8696"/>
            </a:avLst>
          </a:prstGeom>
          <a:solidFill>
            <a:srgbClr val="FFFFFF"/>
          </a:solidFill>
          <a:ln w="9525">
            <a:solidFill>
              <a:srgbClr val="DCE5E3"/>
            </a:solidFill>
            <a:prstDash val="solid"/>
          </a:ln>
        </p:spPr>
      </p:sp>
      <p:pic>
        <p:nvPicPr>
          <p:cNvPr id="36" name="Image 0" descr="img/notebook3.png">    </p:cNvPr>
          <p:cNvPicPr>
            <a:picLocks noChangeAspect="1"/>
          </p:cNvPicPr>
          <p:nvPr/>
        </p:nvPicPr>
        <p:blipFill>
          <a:blip r:embed="rId2"/>
          <a:stretch>
            <a:fillRect/>
          </a:stretch>
        </p:blipFill>
        <p:spPr>
          <a:xfrm>
            <a:off x="9327801" y="5458968"/>
            <a:ext cx="1397190" cy="832104"/>
          </a:xfrm>
          <a:prstGeom prst="rect">
            <a:avLst/>
          </a:prstGeom>
        </p:spPr>
      </p:pic>
      <p:sp>
        <p:nvSpPr>
          <p:cNvPr id="37" name="Shape 34"/>
          <p:cNvSpPr/>
          <p:nvPr/>
        </p:nvSpPr>
        <p:spPr>
          <a:xfrm>
            <a:off x="640080" y="5806440"/>
            <a:ext cx="64008" cy="64008"/>
          </a:xfrm>
          <a:prstGeom prst="ellipse">
            <a:avLst/>
          </a:prstGeom>
          <a:solidFill>
            <a:srgbClr val="BFE3DF"/>
          </a:solidFill>
          <a:ln/>
        </p:spPr>
      </p:sp>
      <p:sp>
        <p:nvSpPr>
          <p:cNvPr id="38" name="Shape 35"/>
          <p:cNvSpPr/>
          <p:nvPr/>
        </p:nvSpPr>
        <p:spPr>
          <a:xfrm>
            <a:off x="841248" y="5806440"/>
            <a:ext cx="64008" cy="64008"/>
          </a:xfrm>
          <a:prstGeom prst="ellipse">
            <a:avLst/>
          </a:prstGeom>
          <a:solidFill>
            <a:srgbClr val="BFE3DF"/>
          </a:solidFill>
          <a:ln/>
        </p:spPr>
      </p:sp>
      <p:sp>
        <p:nvSpPr>
          <p:cNvPr id="39" name="Shape 36"/>
          <p:cNvSpPr/>
          <p:nvPr/>
        </p:nvSpPr>
        <p:spPr>
          <a:xfrm>
            <a:off x="1042416" y="5806440"/>
            <a:ext cx="64008" cy="64008"/>
          </a:xfrm>
          <a:prstGeom prst="ellipse">
            <a:avLst/>
          </a:prstGeom>
          <a:solidFill>
            <a:srgbClr val="BFE3DF"/>
          </a:solidFill>
          <a:ln/>
        </p:spPr>
      </p:sp>
      <p:sp>
        <p:nvSpPr>
          <p:cNvPr id="40" name="Shape 37"/>
          <p:cNvSpPr/>
          <p:nvPr/>
        </p:nvSpPr>
        <p:spPr>
          <a:xfrm>
            <a:off x="1243584" y="5806440"/>
            <a:ext cx="64008" cy="64008"/>
          </a:xfrm>
          <a:prstGeom prst="ellipse">
            <a:avLst/>
          </a:prstGeom>
          <a:solidFill>
            <a:srgbClr val="BFE3DF"/>
          </a:solidFill>
          <a:ln/>
        </p:spPr>
      </p:sp>
      <p:sp>
        <p:nvSpPr>
          <p:cNvPr id="41" name="Shape 38"/>
          <p:cNvSpPr/>
          <p:nvPr/>
        </p:nvSpPr>
        <p:spPr>
          <a:xfrm>
            <a:off x="1444752" y="5806440"/>
            <a:ext cx="64008" cy="64008"/>
          </a:xfrm>
          <a:prstGeom prst="ellipse">
            <a:avLst/>
          </a:prstGeom>
          <a:solidFill>
            <a:srgbClr val="BFE3DF"/>
          </a:solidFill>
          <a:ln/>
        </p:spPr>
      </p:sp>
      <p:sp>
        <p:nvSpPr>
          <p:cNvPr id="42" name="Shape 39"/>
          <p:cNvSpPr/>
          <p:nvPr/>
        </p:nvSpPr>
        <p:spPr>
          <a:xfrm>
            <a:off x="1645920" y="5806440"/>
            <a:ext cx="64008" cy="64008"/>
          </a:xfrm>
          <a:prstGeom prst="ellipse">
            <a:avLst/>
          </a:prstGeom>
          <a:solidFill>
            <a:srgbClr val="BFE3DF"/>
          </a:solidFill>
          <a:ln/>
        </p:spPr>
      </p:sp>
      <p:sp>
        <p:nvSpPr>
          <p:cNvPr id="43" name="Shape 40"/>
          <p:cNvSpPr/>
          <p:nvPr/>
        </p:nvSpPr>
        <p:spPr>
          <a:xfrm>
            <a:off x="640080" y="6007608"/>
            <a:ext cx="64008" cy="64008"/>
          </a:xfrm>
          <a:prstGeom prst="ellipse">
            <a:avLst/>
          </a:prstGeom>
          <a:solidFill>
            <a:srgbClr val="BFE3DF"/>
          </a:solidFill>
          <a:ln/>
        </p:spPr>
      </p:sp>
      <p:sp>
        <p:nvSpPr>
          <p:cNvPr id="44" name="Shape 41"/>
          <p:cNvSpPr/>
          <p:nvPr/>
        </p:nvSpPr>
        <p:spPr>
          <a:xfrm>
            <a:off x="841248" y="6007608"/>
            <a:ext cx="64008" cy="64008"/>
          </a:xfrm>
          <a:prstGeom prst="ellipse">
            <a:avLst/>
          </a:prstGeom>
          <a:solidFill>
            <a:srgbClr val="BFE3DF"/>
          </a:solidFill>
          <a:ln/>
        </p:spPr>
      </p:sp>
      <p:sp>
        <p:nvSpPr>
          <p:cNvPr id="45" name="Shape 42"/>
          <p:cNvSpPr/>
          <p:nvPr/>
        </p:nvSpPr>
        <p:spPr>
          <a:xfrm>
            <a:off x="1042416" y="6007608"/>
            <a:ext cx="64008" cy="64008"/>
          </a:xfrm>
          <a:prstGeom prst="ellipse">
            <a:avLst/>
          </a:prstGeom>
          <a:solidFill>
            <a:srgbClr val="BFE3DF"/>
          </a:solidFill>
          <a:ln/>
        </p:spPr>
      </p:sp>
      <p:sp>
        <p:nvSpPr>
          <p:cNvPr id="46" name="Shape 43"/>
          <p:cNvSpPr/>
          <p:nvPr/>
        </p:nvSpPr>
        <p:spPr>
          <a:xfrm>
            <a:off x="1243584" y="6007608"/>
            <a:ext cx="64008" cy="64008"/>
          </a:xfrm>
          <a:prstGeom prst="ellipse">
            <a:avLst/>
          </a:prstGeom>
          <a:solidFill>
            <a:srgbClr val="BFE3DF"/>
          </a:solidFill>
          <a:ln/>
        </p:spPr>
      </p:sp>
      <p:sp>
        <p:nvSpPr>
          <p:cNvPr id="47" name="Shape 44"/>
          <p:cNvSpPr/>
          <p:nvPr/>
        </p:nvSpPr>
        <p:spPr>
          <a:xfrm>
            <a:off x="1444752" y="6007608"/>
            <a:ext cx="64008" cy="64008"/>
          </a:xfrm>
          <a:prstGeom prst="ellipse">
            <a:avLst/>
          </a:prstGeom>
          <a:solidFill>
            <a:srgbClr val="BFE3DF"/>
          </a:solidFill>
          <a:ln/>
        </p:spPr>
      </p:sp>
      <p:sp>
        <p:nvSpPr>
          <p:cNvPr id="48" name="Shape 45"/>
          <p:cNvSpPr/>
          <p:nvPr/>
        </p:nvSpPr>
        <p:spPr>
          <a:xfrm>
            <a:off x="1645920" y="6007608"/>
            <a:ext cx="64008" cy="64008"/>
          </a:xfrm>
          <a:prstGeom prst="ellipse">
            <a:avLst/>
          </a:prstGeom>
          <a:solidFill>
            <a:srgbClr val="BFE3DF"/>
          </a:solidFill>
          <a:ln/>
        </p:spPr>
      </p:sp>
      <p:sp>
        <p:nvSpPr>
          <p:cNvPr id="49" name="Shape 46"/>
          <p:cNvSpPr/>
          <p:nvPr/>
        </p:nvSpPr>
        <p:spPr>
          <a:xfrm>
            <a:off x="640080" y="6208776"/>
            <a:ext cx="64008" cy="64008"/>
          </a:xfrm>
          <a:prstGeom prst="ellipse">
            <a:avLst/>
          </a:prstGeom>
          <a:solidFill>
            <a:srgbClr val="BFE3DF"/>
          </a:solidFill>
          <a:ln/>
        </p:spPr>
      </p:sp>
      <p:sp>
        <p:nvSpPr>
          <p:cNvPr id="50" name="Shape 47"/>
          <p:cNvSpPr/>
          <p:nvPr/>
        </p:nvSpPr>
        <p:spPr>
          <a:xfrm>
            <a:off x="841248" y="6208776"/>
            <a:ext cx="64008" cy="64008"/>
          </a:xfrm>
          <a:prstGeom prst="ellipse">
            <a:avLst/>
          </a:prstGeom>
          <a:solidFill>
            <a:srgbClr val="BFE3DF"/>
          </a:solidFill>
          <a:ln/>
        </p:spPr>
      </p:sp>
      <p:sp>
        <p:nvSpPr>
          <p:cNvPr id="51" name="Shape 48"/>
          <p:cNvSpPr/>
          <p:nvPr/>
        </p:nvSpPr>
        <p:spPr>
          <a:xfrm>
            <a:off x="1042416" y="6208776"/>
            <a:ext cx="64008" cy="64008"/>
          </a:xfrm>
          <a:prstGeom prst="ellipse">
            <a:avLst/>
          </a:prstGeom>
          <a:solidFill>
            <a:srgbClr val="BFE3DF"/>
          </a:solidFill>
          <a:ln/>
        </p:spPr>
      </p:sp>
      <p:sp>
        <p:nvSpPr>
          <p:cNvPr id="52" name="Shape 49"/>
          <p:cNvSpPr/>
          <p:nvPr/>
        </p:nvSpPr>
        <p:spPr>
          <a:xfrm>
            <a:off x="1243584" y="6208776"/>
            <a:ext cx="64008" cy="64008"/>
          </a:xfrm>
          <a:prstGeom prst="ellipse">
            <a:avLst/>
          </a:prstGeom>
          <a:solidFill>
            <a:srgbClr val="BFE3DF"/>
          </a:solidFill>
          <a:ln/>
        </p:spPr>
      </p:sp>
      <p:sp>
        <p:nvSpPr>
          <p:cNvPr id="53" name="Shape 50"/>
          <p:cNvSpPr/>
          <p:nvPr/>
        </p:nvSpPr>
        <p:spPr>
          <a:xfrm>
            <a:off x="1444752" y="6208776"/>
            <a:ext cx="64008" cy="64008"/>
          </a:xfrm>
          <a:prstGeom prst="ellipse">
            <a:avLst/>
          </a:prstGeom>
          <a:solidFill>
            <a:srgbClr val="BFE3DF"/>
          </a:solidFill>
          <a:ln/>
        </p:spPr>
      </p:sp>
      <p:sp>
        <p:nvSpPr>
          <p:cNvPr id="54" name="Shape 51"/>
          <p:cNvSpPr/>
          <p:nvPr/>
        </p:nvSpPr>
        <p:spPr>
          <a:xfrm>
            <a:off x="1645920" y="6208776"/>
            <a:ext cx="64008" cy="64008"/>
          </a:xfrm>
          <a:prstGeom prst="ellipse">
            <a:avLst/>
          </a:prstGeom>
          <a:solidFill>
            <a:srgbClr val="BFE3DF"/>
          </a:solidFill>
          <a:ln/>
        </p:spPr>
      </p:sp>
      <p:sp>
        <p:nvSpPr>
          <p:cNvPr id="55" name="Text 5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56" name="Text 5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14 / 30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Studio: Sembilan Alat Penjana Bahan</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Satu klik nama untuk jana terus, anak panah ‘&gt;’ untuk tetapan penuh</a:t>
            </a:r>
            <a:endParaRPr lang="en-US" sz="1350" dirty="0"/>
          </a:p>
        </p:txBody>
      </p:sp>
      <p:sp>
        <p:nvSpPr>
          <p:cNvPr id="5" name="Shape 3"/>
          <p:cNvSpPr/>
          <p:nvPr/>
        </p:nvSpPr>
        <p:spPr>
          <a:xfrm>
            <a:off x="640080" y="1810512"/>
            <a:ext cx="3514344" cy="1188720"/>
          </a:xfrm>
          <a:prstGeom prst="roundRect">
            <a:avLst>
              <a:gd name="adj" fmla="val 7692"/>
            </a:avLst>
          </a:prstGeom>
          <a:solidFill>
            <a:srgbClr val="F6F8F7"/>
          </a:solidFill>
          <a:ln w="9525">
            <a:solidFill>
              <a:srgbClr val="DCE5E3"/>
            </a:solidFill>
            <a:prstDash val="solid"/>
          </a:ln>
        </p:spPr>
      </p:sp>
      <p:sp>
        <p:nvSpPr>
          <p:cNvPr id="6" name="Shape 4"/>
          <p:cNvSpPr/>
          <p:nvPr/>
        </p:nvSpPr>
        <p:spPr>
          <a:xfrm>
            <a:off x="804672" y="1993392"/>
            <a:ext cx="512064" cy="512064"/>
          </a:xfrm>
          <a:prstGeom prst="ellipse">
            <a:avLst/>
          </a:prstGeom>
          <a:solidFill>
            <a:srgbClr val="FBE4DE"/>
          </a:solidFill>
          <a:ln/>
        </p:spPr>
      </p:sp>
      <p:pic>
        <p:nvPicPr>
          <p:cNvPr id="7" name="Image 0" descr="icons/audio-coral.png">    </p:cNvPr>
          <p:cNvPicPr>
            <a:picLocks noChangeAspect="1"/>
          </p:cNvPicPr>
          <p:nvPr/>
        </p:nvPicPr>
        <p:blipFill>
          <a:blip r:embed="rId2"/>
          <a:stretch>
            <a:fillRect/>
          </a:stretch>
        </p:blipFill>
        <p:spPr>
          <a:xfrm>
            <a:off x="932688" y="2121408"/>
            <a:ext cx="256032" cy="256032"/>
          </a:xfrm>
          <a:prstGeom prst="rect">
            <a:avLst/>
          </a:prstGeom>
        </p:spPr>
      </p:pic>
      <p:sp>
        <p:nvSpPr>
          <p:cNvPr id="8" name="Text 5"/>
          <p:cNvSpPr txBox="1"/>
          <p:nvPr/>
        </p:nvSpPr>
        <p:spPr>
          <a:xfrm>
            <a:off x="1463040" y="1956816"/>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Audio Overview</a:t>
            </a:r>
            <a:endParaRPr lang="en-US" sz="1300" dirty="0"/>
          </a:p>
        </p:txBody>
      </p:sp>
      <p:sp>
        <p:nvSpPr>
          <p:cNvPr id="9" name="Text 6"/>
          <p:cNvSpPr txBox="1"/>
          <p:nvPr/>
        </p:nvSpPr>
        <p:spPr>
          <a:xfrm>
            <a:off x="1463040" y="2267712"/>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Rangsangan pendengaran, set induksi, ulang kaji dalam kereta.</a:t>
            </a:r>
            <a:endParaRPr lang="en-US" sz="950" dirty="0"/>
          </a:p>
        </p:txBody>
      </p:sp>
      <p:sp>
        <p:nvSpPr>
          <p:cNvPr id="10" name="Text 7"/>
          <p:cNvSpPr txBox="1"/>
          <p:nvPr/>
        </p:nvSpPr>
        <p:spPr>
          <a:xfrm>
            <a:off x="1463040" y="2670048"/>
            <a:ext cx="2554224" cy="237744"/>
          </a:xfrm>
          <a:prstGeom prst="rect">
            <a:avLst/>
          </a:prstGeom>
          <a:noFill/>
          <a:ln/>
        </p:spPr>
        <p:txBody>
          <a:bodyPr wrap="square" lIns="0" tIns="0" rIns="0" bIns="0" rtlCol="0" anchor="ctr"/>
          <a:lstStyle/>
          <a:p>
            <a:pPr indent="0" marL="0">
              <a:buNone/>
            </a:pPr>
            <a:r>
              <a:rPr lang="en-US" sz="900" b="1" dirty="0">
                <a:solidFill>
                  <a:srgbClr val="E0684B"/>
                </a:solidFill>
                <a:latin typeface="Calibri" pitchFamily="34" charset="0"/>
                <a:ea typeface="Calibri" pitchFamily="34" charset="-122"/>
                <a:cs typeface="Calibri" pitchFamily="34" charset="-120"/>
              </a:rPr>
              <a:t>Masa: beberapa minit</a:t>
            </a:r>
            <a:endParaRPr lang="en-US" sz="900" dirty="0"/>
          </a:p>
        </p:txBody>
      </p:sp>
      <p:sp>
        <p:nvSpPr>
          <p:cNvPr id="11" name="Shape 8"/>
          <p:cNvSpPr/>
          <p:nvPr/>
        </p:nvSpPr>
        <p:spPr>
          <a:xfrm>
            <a:off x="4337304" y="1810512"/>
            <a:ext cx="3514344" cy="1188720"/>
          </a:xfrm>
          <a:prstGeom prst="roundRect">
            <a:avLst>
              <a:gd name="adj" fmla="val 7692"/>
            </a:avLst>
          </a:prstGeom>
          <a:solidFill>
            <a:srgbClr val="F6F8F7"/>
          </a:solidFill>
          <a:ln w="9525">
            <a:solidFill>
              <a:srgbClr val="DCE5E3"/>
            </a:solidFill>
            <a:prstDash val="solid"/>
          </a:ln>
        </p:spPr>
      </p:sp>
      <p:sp>
        <p:nvSpPr>
          <p:cNvPr id="12" name="Shape 9"/>
          <p:cNvSpPr/>
          <p:nvPr/>
        </p:nvSpPr>
        <p:spPr>
          <a:xfrm>
            <a:off x="4501896" y="1993392"/>
            <a:ext cx="512064" cy="512064"/>
          </a:xfrm>
          <a:prstGeom prst="ellipse">
            <a:avLst/>
          </a:prstGeom>
          <a:solidFill>
            <a:srgbClr val="DDF0EE"/>
          </a:solidFill>
          <a:ln/>
        </p:spPr>
      </p:sp>
      <p:pic>
        <p:nvPicPr>
          <p:cNvPr id="13" name="Image 1" descr="icons/video-teal.png">    </p:cNvPr>
          <p:cNvPicPr>
            <a:picLocks noChangeAspect="1"/>
          </p:cNvPicPr>
          <p:nvPr/>
        </p:nvPicPr>
        <p:blipFill>
          <a:blip r:embed="rId3"/>
          <a:stretch>
            <a:fillRect/>
          </a:stretch>
        </p:blipFill>
        <p:spPr>
          <a:xfrm>
            <a:off x="4629912" y="2121408"/>
            <a:ext cx="256032" cy="256032"/>
          </a:xfrm>
          <a:prstGeom prst="rect">
            <a:avLst/>
          </a:prstGeom>
        </p:spPr>
      </p:pic>
      <p:sp>
        <p:nvSpPr>
          <p:cNvPr id="14" name="Text 10"/>
          <p:cNvSpPr txBox="1"/>
          <p:nvPr/>
        </p:nvSpPr>
        <p:spPr>
          <a:xfrm>
            <a:off x="5160264" y="1956816"/>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Video Overview</a:t>
            </a:r>
            <a:endParaRPr lang="en-US" sz="1300" dirty="0"/>
          </a:p>
        </p:txBody>
      </p:sp>
      <p:sp>
        <p:nvSpPr>
          <p:cNvPr id="15" name="Text 11"/>
          <p:cNvSpPr txBox="1"/>
          <p:nvPr/>
        </p:nvSpPr>
        <p:spPr>
          <a:xfrm>
            <a:off x="5160264" y="2267712"/>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Set induksi visual, penerangan konsep sukar.</a:t>
            </a:r>
            <a:endParaRPr lang="en-US" sz="950" dirty="0"/>
          </a:p>
        </p:txBody>
      </p:sp>
      <p:sp>
        <p:nvSpPr>
          <p:cNvPr id="16" name="Text 12"/>
          <p:cNvSpPr txBox="1"/>
          <p:nvPr/>
        </p:nvSpPr>
        <p:spPr>
          <a:xfrm>
            <a:off x="5160264" y="2670048"/>
            <a:ext cx="2554224" cy="237744"/>
          </a:xfrm>
          <a:prstGeom prst="rect">
            <a:avLst/>
          </a:prstGeom>
          <a:noFill/>
          <a:ln/>
        </p:spPr>
        <p:txBody>
          <a:bodyPr wrap="square" lIns="0" tIns="0" rIns="0" bIns="0" rtlCol="0" anchor="ctr"/>
          <a:lstStyle/>
          <a:p>
            <a:pPr indent="0" marL="0">
              <a:buNone/>
            </a:pPr>
            <a:r>
              <a:rPr lang="en-US" sz="900" b="1" dirty="0">
                <a:solidFill>
                  <a:srgbClr val="1F8F8A"/>
                </a:solidFill>
                <a:latin typeface="Calibri" pitchFamily="34" charset="0"/>
                <a:ea typeface="Calibri" pitchFamily="34" charset="-122"/>
                <a:cs typeface="Calibri" pitchFamily="34" charset="-120"/>
              </a:rPr>
              <a:t>Masa: paling lama, beberapa minit</a:t>
            </a:r>
            <a:endParaRPr lang="en-US" sz="900" dirty="0"/>
          </a:p>
        </p:txBody>
      </p:sp>
      <p:sp>
        <p:nvSpPr>
          <p:cNvPr id="17" name="Shape 13"/>
          <p:cNvSpPr/>
          <p:nvPr/>
        </p:nvSpPr>
        <p:spPr>
          <a:xfrm>
            <a:off x="8034528" y="1810512"/>
            <a:ext cx="3514344" cy="1188720"/>
          </a:xfrm>
          <a:prstGeom prst="roundRect">
            <a:avLst>
              <a:gd name="adj" fmla="val 7692"/>
            </a:avLst>
          </a:prstGeom>
          <a:solidFill>
            <a:srgbClr val="F6F8F7"/>
          </a:solidFill>
          <a:ln w="9525">
            <a:solidFill>
              <a:srgbClr val="DCE5E3"/>
            </a:solidFill>
            <a:prstDash val="solid"/>
          </a:ln>
        </p:spPr>
      </p:sp>
      <p:sp>
        <p:nvSpPr>
          <p:cNvPr id="18" name="Shape 14"/>
          <p:cNvSpPr/>
          <p:nvPr/>
        </p:nvSpPr>
        <p:spPr>
          <a:xfrm>
            <a:off x="8199120" y="1993392"/>
            <a:ext cx="512064" cy="512064"/>
          </a:xfrm>
          <a:prstGeom prst="ellipse">
            <a:avLst/>
          </a:prstGeom>
          <a:solidFill>
            <a:srgbClr val="DFF1E7"/>
          </a:solidFill>
          <a:ln/>
        </p:spPr>
      </p:sp>
      <p:pic>
        <p:nvPicPr>
          <p:cNvPr id="19" name="Image 2" descr="icons/slides-sea.png">    </p:cNvPr>
          <p:cNvPicPr>
            <a:picLocks noChangeAspect="1"/>
          </p:cNvPicPr>
          <p:nvPr/>
        </p:nvPicPr>
        <p:blipFill>
          <a:blip r:embed="rId4"/>
          <a:stretch>
            <a:fillRect/>
          </a:stretch>
        </p:blipFill>
        <p:spPr>
          <a:xfrm>
            <a:off x="8327136" y="2121408"/>
            <a:ext cx="256032" cy="256032"/>
          </a:xfrm>
          <a:prstGeom prst="rect">
            <a:avLst/>
          </a:prstGeom>
        </p:spPr>
      </p:pic>
      <p:sp>
        <p:nvSpPr>
          <p:cNvPr id="20" name="Text 15"/>
          <p:cNvSpPr txBox="1"/>
          <p:nvPr/>
        </p:nvSpPr>
        <p:spPr>
          <a:xfrm>
            <a:off x="8857488" y="1956816"/>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Slide Deck</a:t>
            </a:r>
            <a:endParaRPr lang="en-US" sz="1300" dirty="0"/>
          </a:p>
        </p:txBody>
      </p:sp>
      <p:sp>
        <p:nvSpPr>
          <p:cNvPr id="21" name="Text 16"/>
          <p:cNvSpPr txBox="1"/>
          <p:nvPr/>
        </p:nvSpPr>
        <p:spPr>
          <a:xfrm>
            <a:off x="8857488" y="2267712"/>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Slaid PdP pantas, boleh dieksport dan dihalusi dalam Canva.</a:t>
            </a:r>
            <a:endParaRPr lang="en-US" sz="950" dirty="0"/>
          </a:p>
        </p:txBody>
      </p:sp>
      <p:sp>
        <p:nvSpPr>
          <p:cNvPr id="22" name="Text 17"/>
          <p:cNvSpPr txBox="1"/>
          <p:nvPr/>
        </p:nvSpPr>
        <p:spPr>
          <a:xfrm>
            <a:off x="8857488" y="2670048"/>
            <a:ext cx="2554224" cy="237744"/>
          </a:xfrm>
          <a:prstGeom prst="rect">
            <a:avLst/>
          </a:prstGeom>
          <a:noFill/>
          <a:ln/>
        </p:spPr>
        <p:txBody>
          <a:bodyPr wrap="square" lIns="0" tIns="0" rIns="0" bIns="0" rtlCol="0" anchor="ctr"/>
          <a:lstStyle/>
          <a:p>
            <a:pPr indent="0" marL="0">
              <a:buNone/>
            </a:pPr>
            <a:r>
              <a:rPr lang="en-US" sz="900" b="1" dirty="0">
                <a:solidFill>
                  <a:srgbClr val="3A9D6E"/>
                </a:solidFill>
                <a:latin typeface="Calibri" pitchFamily="34" charset="0"/>
                <a:ea typeface="Calibri" pitchFamily="34" charset="-122"/>
                <a:cs typeface="Calibri" pitchFamily="34" charset="-120"/>
              </a:rPr>
              <a:t>Masa: 1 hingga 2 minit</a:t>
            </a:r>
            <a:endParaRPr lang="en-US" sz="900" dirty="0"/>
          </a:p>
        </p:txBody>
      </p:sp>
      <p:sp>
        <p:nvSpPr>
          <p:cNvPr id="23" name="Shape 18"/>
          <p:cNvSpPr/>
          <p:nvPr/>
        </p:nvSpPr>
        <p:spPr>
          <a:xfrm>
            <a:off x="640080" y="3218688"/>
            <a:ext cx="3514344" cy="1188720"/>
          </a:xfrm>
          <a:prstGeom prst="roundRect">
            <a:avLst>
              <a:gd name="adj" fmla="val 76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4" name="Shape 19"/>
          <p:cNvSpPr/>
          <p:nvPr/>
        </p:nvSpPr>
        <p:spPr>
          <a:xfrm>
            <a:off x="804672" y="3401568"/>
            <a:ext cx="512064" cy="512064"/>
          </a:xfrm>
          <a:prstGeom prst="ellipse">
            <a:avLst/>
          </a:prstGeom>
          <a:solidFill>
            <a:srgbClr val="FBEFD3"/>
          </a:solidFill>
          <a:ln/>
        </p:spPr>
      </p:sp>
      <p:pic>
        <p:nvPicPr>
          <p:cNvPr id="25" name="Image 3" descr="icons/mindmap-amber.png">    </p:cNvPr>
          <p:cNvPicPr>
            <a:picLocks noChangeAspect="1"/>
          </p:cNvPicPr>
          <p:nvPr/>
        </p:nvPicPr>
        <p:blipFill>
          <a:blip r:embed="rId5"/>
          <a:stretch>
            <a:fillRect/>
          </a:stretch>
        </p:blipFill>
        <p:spPr>
          <a:xfrm>
            <a:off x="932688" y="3529584"/>
            <a:ext cx="256032" cy="256032"/>
          </a:xfrm>
          <a:prstGeom prst="rect">
            <a:avLst/>
          </a:prstGeom>
        </p:spPr>
      </p:pic>
      <p:sp>
        <p:nvSpPr>
          <p:cNvPr id="26" name="Text 20"/>
          <p:cNvSpPr txBox="1"/>
          <p:nvPr/>
        </p:nvSpPr>
        <p:spPr>
          <a:xfrm>
            <a:off x="1463040" y="3364992"/>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Mind Map</a:t>
            </a:r>
            <a:endParaRPr lang="en-US" sz="1300" dirty="0"/>
          </a:p>
        </p:txBody>
      </p:sp>
      <p:sp>
        <p:nvSpPr>
          <p:cNvPr id="27" name="Text 21"/>
          <p:cNvSpPr txBox="1"/>
          <p:nvPr/>
        </p:nvSpPr>
        <p:spPr>
          <a:xfrm>
            <a:off x="1463040" y="3675888"/>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Rumusan topik bersama murid, kembang dan kuncup cabang.</a:t>
            </a:r>
            <a:endParaRPr lang="en-US" sz="950" dirty="0"/>
          </a:p>
        </p:txBody>
      </p:sp>
      <p:sp>
        <p:nvSpPr>
          <p:cNvPr id="28" name="Text 22"/>
          <p:cNvSpPr txBox="1"/>
          <p:nvPr/>
        </p:nvSpPr>
        <p:spPr>
          <a:xfrm>
            <a:off x="1463040" y="4078224"/>
            <a:ext cx="2554224" cy="237744"/>
          </a:xfrm>
          <a:prstGeom prst="rect">
            <a:avLst/>
          </a:prstGeom>
          <a:noFill/>
          <a:ln/>
        </p:spPr>
        <p:txBody>
          <a:bodyPr wrap="square" lIns="0" tIns="0" rIns="0" bIns="0" rtlCol="0" anchor="ctr"/>
          <a:lstStyle/>
          <a:p>
            <a:pPr indent="0" marL="0">
              <a:buNone/>
            </a:pPr>
            <a:r>
              <a:rPr lang="en-US" sz="900" b="1" dirty="0">
                <a:solidFill>
                  <a:srgbClr val="E0A82E"/>
                </a:solidFill>
                <a:latin typeface="Calibri" pitchFamily="34" charset="0"/>
                <a:ea typeface="Calibri" pitchFamily="34" charset="-122"/>
                <a:cs typeface="Calibri" pitchFamily="34" charset="-120"/>
              </a:rPr>
              <a:t>Masa: saat</a:t>
            </a:r>
            <a:endParaRPr lang="en-US" sz="900" dirty="0"/>
          </a:p>
        </p:txBody>
      </p:sp>
      <p:sp>
        <p:nvSpPr>
          <p:cNvPr id="29" name="Shape 23"/>
          <p:cNvSpPr/>
          <p:nvPr/>
        </p:nvSpPr>
        <p:spPr>
          <a:xfrm>
            <a:off x="4337304" y="3218688"/>
            <a:ext cx="3514344" cy="1188720"/>
          </a:xfrm>
          <a:prstGeom prst="roundRect">
            <a:avLst>
              <a:gd name="adj" fmla="val 76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30" name="Shape 24"/>
          <p:cNvSpPr/>
          <p:nvPr/>
        </p:nvSpPr>
        <p:spPr>
          <a:xfrm>
            <a:off x="4501896" y="3401568"/>
            <a:ext cx="512064" cy="512064"/>
          </a:xfrm>
          <a:prstGeom prst="ellipse">
            <a:avLst/>
          </a:prstGeom>
          <a:solidFill>
            <a:srgbClr val="E8E3F6"/>
          </a:solidFill>
          <a:ln/>
        </p:spPr>
      </p:sp>
      <p:pic>
        <p:nvPicPr>
          <p:cNvPr id="31" name="Image 4" descr="icons/report-violet.png">    </p:cNvPr>
          <p:cNvPicPr>
            <a:picLocks noChangeAspect="1"/>
          </p:cNvPicPr>
          <p:nvPr/>
        </p:nvPicPr>
        <p:blipFill>
          <a:blip r:embed="rId6"/>
          <a:stretch>
            <a:fillRect/>
          </a:stretch>
        </p:blipFill>
        <p:spPr>
          <a:xfrm>
            <a:off x="4629912" y="3529584"/>
            <a:ext cx="256032" cy="256032"/>
          </a:xfrm>
          <a:prstGeom prst="rect">
            <a:avLst/>
          </a:prstGeom>
        </p:spPr>
      </p:pic>
      <p:sp>
        <p:nvSpPr>
          <p:cNvPr id="32" name="Text 25"/>
          <p:cNvSpPr txBox="1"/>
          <p:nvPr/>
        </p:nvSpPr>
        <p:spPr>
          <a:xfrm>
            <a:off x="5160264" y="3364992"/>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Reports</a:t>
            </a:r>
            <a:endParaRPr lang="en-US" sz="1300" dirty="0"/>
          </a:p>
        </p:txBody>
      </p:sp>
      <p:sp>
        <p:nvSpPr>
          <p:cNvPr id="33" name="Text 26"/>
          <p:cNvSpPr txBox="1"/>
          <p:nvPr/>
        </p:nvSpPr>
        <p:spPr>
          <a:xfrm>
            <a:off x="5160264" y="3675888"/>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Nota poket, panduan belajar, RPH draf, tiga versi nota aras berbeza.</a:t>
            </a:r>
            <a:endParaRPr lang="en-US" sz="950" dirty="0"/>
          </a:p>
        </p:txBody>
      </p:sp>
      <p:sp>
        <p:nvSpPr>
          <p:cNvPr id="34" name="Text 27"/>
          <p:cNvSpPr txBox="1"/>
          <p:nvPr/>
        </p:nvSpPr>
        <p:spPr>
          <a:xfrm>
            <a:off x="5160264" y="4078224"/>
            <a:ext cx="2554224" cy="237744"/>
          </a:xfrm>
          <a:prstGeom prst="rect">
            <a:avLst/>
          </a:prstGeom>
          <a:noFill/>
          <a:ln/>
        </p:spPr>
        <p:txBody>
          <a:bodyPr wrap="square" lIns="0" tIns="0" rIns="0" bIns="0" rtlCol="0" anchor="ctr"/>
          <a:lstStyle/>
          <a:p>
            <a:pPr indent="0" marL="0">
              <a:buNone/>
            </a:pPr>
            <a:r>
              <a:rPr lang="en-US" sz="900" b="1" dirty="0">
                <a:solidFill>
                  <a:srgbClr val="7A63C9"/>
                </a:solidFill>
                <a:latin typeface="Calibri" pitchFamily="34" charset="0"/>
                <a:ea typeface="Calibri" pitchFamily="34" charset="-122"/>
                <a:cs typeface="Calibri" pitchFamily="34" charset="-120"/>
              </a:rPr>
              <a:t>Masa: 1 minit</a:t>
            </a:r>
            <a:endParaRPr lang="en-US" sz="900" dirty="0"/>
          </a:p>
        </p:txBody>
      </p:sp>
      <p:sp>
        <p:nvSpPr>
          <p:cNvPr id="35" name="Shape 28"/>
          <p:cNvSpPr/>
          <p:nvPr/>
        </p:nvSpPr>
        <p:spPr>
          <a:xfrm>
            <a:off x="8034528" y="3218688"/>
            <a:ext cx="3514344" cy="1188720"/>
          </a:xfrm>
          <a:prstGeom prst="roundRect">
            <a:avLst>
              <a:gd name="adj" fmla="val 76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36" name="Shape 29"/>
          <p:cNvSpPr/>
          <p:nvPr/>
        </p:nvSpPr>
        <p:spPr>
          <a:xfrm>
            <a:off x="8199120" y="3401568"/>
            <a:ext cx="512064" cy="512064"/>
          </a:xfrm>
          <a:prstGeom prst="ellipse">
            <a:avLst/>
          </a:prstGeom>
          <a:solidFill>
            <a:srgbClr val="FBE4DE"/>
          </a:solidFill>
          <a:ln/>
        </p:spPr>
      </p:sp>
      <p:pic>
        <p:nvPicPr>
          <p:cNvPr id="37" name="Image 5" descr="icons/cards-coral.png">    </p:cNvPr>
          <p:cNvPicPr>
            <a:picLocks noChangeAspect="1"/>
          </p:cNvPicPr>
          <p:nvPr/>
        </p:nvPicPr>
        <p:blipFill>
          <a:blip r:embed="rId7"/>
          <a:stretch>
            <a:fillRect/>
          </a:stretch>
        </p:blipFill>
        <p:spPr>
          <a:xfrm>
            <a:off x="8327136" y="3529584"/>
            <a:ext cx="256032" cy="256032"/>
          </a:xfrm>
          <a:prstGeom prst="rect">
            <a:avLst/>
          </a:prstGeom>
        </p:spPr>
      </p:pic>
      <p:sp>
        <p:nvSpPr>
          <p:cNvPr id="38" name="Text 30"/>
          <p:cNvSpPr txBox="1"/>
          <p:nvPr/>
        </p:nvSpPr>
        <p:spPr>
          <a:xfrm>
            <a:off x="8857488" y="3364992"/>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Flashcards</a:t>
            </a:r>
            <a:endParaRPr lang="en-US" sz="1300" dirty="0"/>
          </a:p>
        </p:txBody>
      </p:sp>
      <p:sp>
        <p:nvSpPr>
          <p:cNvPr id="39" name="Text 31"/>
          <p:cNvSpPr txBox="1"/>
          <p:nvPr/>
        </p:nvSpPr>
        <p:spPr>
          <a:xfrm>
            <a:off x="8857488" y="3675888"/>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Latih tubi istilah; muka depan kad pendek 1 hingga 5 patah perkataan.</a:t>
            </a:r>
            <a:endParaRPr lang="en-US" sz="950" dirty="0"/>
          </a:p>
        </p:txBody>
      </p:sp>
      <p:sp>
        <p:nvSpPr>
          <p:cNvPr id="40" name="Text 32"/>
          <p:cNvSpPr txBox="1"/>
          <p:nvPr/>
        </p:nvSpPr>
        <p:spPr>
          <a:xfrm>
            <a:off x="8857488" y="4078224"/>
            <a:ext cx="2554224" cy="237744"/>
          </a:xfrm>
          <a:prstGeom prst="rect">
            <a:avLst/>
          </a:prstGeom>
          <a:noFill/>
          <a:ln/>
        </p:spPr>
        <p:txBody>
          <a:bodyPr wrap="square" lIns="0" tIns="0" rIns="0" bIns="0" rtlCol="0" anchor="ctr"/>
          <a:lstStyle/>
          <a:p>
            <a:pPr indent="0" marL="0">
              <a:buNone/>
            </a:pPr>
            <a:r>
              <a:rPr lang="en-US" sz="900" b="1" dirty="0">
                <a:solidFill>
                  <a:srgbClr val="E0684B"/>
                </a:solidFill>
                <a:latin typeface="Calibri" pitchFamily="34" charset="0"/>
                <a:ea typeface="Calibri" pitchFamily="34" charset="-122"/>
                <a:cs typeface="Calibri" pitchFamily="34" charset="-120"/>
              </a:rPr>
              <a:t>Masa: saat</a:t>
            </a:r>
            <a:endParaRPr lang="en-US" sz="900" dirty="0"/>
          </a:p>
        </p:txBody>
      </p:sp>
      <p:sp>
        <p:nvSpPr>
          <p:cNvPr id="41" name="Shape 33"/>
          <p:cNvSpPr/>
          <p:nvPr/>
        </p:nvSpPr>
        <p:spPr>
          <a:xfrm>
            <a:off x="640080" y="4626864"/>
            <a:ext cx="3514344" cy="1188720"/>
          </a:xfrm>
          <a:prstGeom prst="roundRect">
            <a:avLst>
              <a:gd name="adj" fmla="val 7692"/>
            </a:avLst>
          </a:prstGeom>
          <a:solidFill>
            <a:srgbClr val="DDF0EE"/>
          </a:solidFill>
          <a:ln/>
        </p:spPr>
      </p:sp>
      <p:sp>
        <p:nvSpPr>
          <p:cNvPr id="42" name="Shape 34"/>
          <p:cNvSpPr/>
          <p:nvPr/>
        </p:nvSpPr>
        <p:spPr>
          <a:xfrm>
            <a:off x="804672" y="4809744"/>
            <a:ext cx="512064" cy="512064"/>
          </a:xfrm>
          <a:prstGeom prst="ellipse">
            <a:avLst/>
          </a:prstGeom>
          <a:solidFill>
            <a:srgbClr val="DDF0EE"/>
          </a:solidFill>
          <a:ln/>
        </p:spPr>
      </p:sp>
      <p:pic>
        <p:nvPicPr>
          <p:cNvPr id="43" name="Image 6" descr="icons/quiz-teal.png">    </p:cNvPr>
          <p:cNvPicPr>
            <a:picLocks noChangeAspect="1"/>
          </p:cNvPicPr>
          <p:nvPr/>
        </p:nvPicPr>
        <p:blipFill>
          <a:blip r:embed="rId8"/>
          <a:stretch>
            <a:fillRect/>
          </a:stretch>
        </p:blipFill>
        <p:spPr>
          <a:xfrm>
            <a:off x="932688" y="4937760"/>
            <a:ext cx="256032" cy="256032"/>
          </a:xfrm>
          <a:prstGeom prst="rect">
            <a:avLst/>
          </a:prstGeom>
        </p:spPr>
      </p:pic>
      <p:sp>
        <p:nvSpPr>
          <p:cNvPr id="44" name="Text 35"/>
          <p:cNvSpPr txBox="1"/>
          <p:nvPr/>
        </p:nvSpPr>
        <p:spPr>
          <a:xfrm>
            <a:off x="1463040" y="4773168"/>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Quiz</a:t>
            </a:r>
            <a:endParaRPr lang="en-US" sz="1300" dirty="0"/>
          </a:p>
        </p:txBody>
      </p:sp>
      <p:sp>
        <p:nvSpPr>
          <p:cNvPr id="45" name="Text 36"/>
          <p:cNvSpPr txBox="1"/>
          <p:nvPr/>
        </p:nvSpPr>
        <p:spPr>
          <a:xfrm>
            <a:off x="1463040" y="5084064"/>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Menguji bahan anda sendiri sebelum murid; set induksi atau penutup.</a:t>
            </a:r>
            <a:endParaRPr lang="en-US" sz="950" dirty="0"/>
          </a:p>
        </p:txBody>
      </p:sp>
      <p:sp>
        <p:nvSpPr>
          <p:cNvPr id="46" name="Text 37"/>
          <p:cNvSpPr txBox="1"/>
          <p:nvPr/>
        </p:nvSpPr>
        <p:spPr>
          <a:xfrm>
            <a:off x="1463040" y="5486400"/>
            <a:ext cx="2554224" cy="237744"/>
          </a:xfrm>
          <a:prstGeom prst="rect">
            <a:avLst/>
          </a:prstGeom>
          <a:noFill/>
          <a:ln/>
        </p:spPr>
        <p:txBody>
          <a:bodyPr wrap="square" lIns="0" tIns="0" rIns="0" bIns="0" rtlCol="0" anchor="ctr"/>
          <a:lstStyle/>
          <a:p>
            <a:pPr indent="0" marL="0">
              <a:buNone/>
            </a:pPr>
            <a:r>
              <a:rPr lang="en-US" sz="900" b="1" dirty="0">
                <a:solidFill>
                  <a:srgbClr val="1F8F8A"/>
                </a:solidFill>
                <a:latin typeface="Calibri" pitchFamily="34" charset="0"/>
                <a:ea typeface="Calibri" pitchFamily="34" charset="-122"/>
                <a:cs typeface="Calibri" pitchFamily="34" charset="-120"/>
              </a:rPr>
              <a:t>Masa: saat</a:t>
            </a:r>
            <a:endParaRPr lang="en-US" sz="900" dirty="0"/>
          </a:p>
        </p:txBody>
      </p:sp>
      <p:sp>
        <p:nvSpPr>
          <p:cNvPr id="47" name="Shape 38"/>
          <p:cNvSpPr/>
          <p:nvPr/>
        </p:nvSpPr>
        <p:spPr>
          <a:xfrm>
            <a:off x="4337304" y="4626864"/>
            <a:ext cx="3514344" cy="1188720"/>
          </a:xfrm>
          <a:prstGeom prst="roundRect">
            <a:avLst>
              <a:gd name="adj" fmla="val 7692"/>
            </a:avLst>
          </a:prstGeom>
          <a:solidFill>
            <a:srgbClr val="DFF1E7"/>
          </a:solidFill>
          <a:ln/>
        </p:spPr>
      </p:sp>
      <p:sp>
        <p:nvSpPr>
          <p:cNvPr id="48" name="Shape 39"/>
          <p:cNvSpPr/>
          <p:nvPr/>
        </p:nvSpPr>
        <p:spPr>
          <a:xfrm>
            <a:off x="4501896" y="4809744"/>
            <a:ext cx="512064" cy="512064"/>
          </a:xfrm>
          <a:prstGeom prst="ellipse">
            <a:avLst/>
          </a:prstGeom>
          <a:solidFill>
            <a:srgbClr val="DFF1E7"/>
          </a:solidFill>
          <a:ln/>
        </p:spPr>
      </p:sp>
      <p:pic>
        <p:nvPicPr>
          <p:cNvPr id="49" name="Image 7" descr="icons/infographic-sea.png">    </p:cNvPr>
          <p:cNvPicPr>
            <a:picLocks noChangeAspect="1"/>
          </p:cNvPicPr>
          <p:nvPr/>
        </p:nvPicPr>
        <p:blipFill>
          <a:blip r:embed="rId9"/>
          <a:stretch>
            <a:fillRect/>
          </a:stretch>
        </p:blipFill>
        <p:spPr>
          <a:xfrm>
            <a:off x="4629912" y="4937760"/>
            <a:ext cx="256032" cy="256032"/>
          </a:xfrm>
          <a:prstGeom prst="rect">
            <a:avLst/>
          </a:prstGeom>
        </p:spPr>
      </p:pic>
      <p:sp>
        <p:nvSpPr>
          <p:cNvPr id="50" name="Text 40"/>
          <p:cNvSpPr txBox="1"/>
          <p:nvPr/>
        </p:nvSpPr>
        <p:spPr>
          <a:xfrm>
            <a:off x="5160264" y="4773168"/>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Infographic</a:t>
            </a:r>
            <a:endParaRPr lang="en-US" sz="1300" dirty="0"/>
          </a:p>
        </p:txBody>
      </p:sp>
      <p:sp>
        <p:nvSpPr>
          <p:cNvPr id="51" name="Text 41"/>
          <p:cNvSpPr txBox="1"/>
          <p:nvPr/>
        </p:nvSpPr>
        <p:spPr>
          <a:xfrm>
            <a:off x="5160264" y="5084064"/>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Poster kelas satu halaman, muat turun PNG.</a:t>
            </a:r>
            <a:endParaRPr lang="en-US" sz="950" dirty="0"/>
          </a:p>
        </p:txBody>
      </p:sp>
      <p:sp>
        <p:nvSpPr>
          <p:cNvPr id="52" name="Text 42"/>
          <p:cNvSpPr txBox="1"/>
          <p:nvPr/>
        </p:nvSpPr>
        <p:spPr>
          <a:xfrm>
            <a:off x="5160264" y="5486400"/>
            <a:ext cx="2554224" cy="237744"/>
          </a:xfrm>
          <a:prstGeom prst="rect">
            <a:avLst/>
          </a:prstGeom>
          <a:noFill/>
          <a:ln/>
        </p:spPr>
        <p:txBody>
          <a:bodyPr wrap="square" lIns="0" tIns="0" rIns="0" bIns="0" rtlCol="0" anchor="ctr"/>
          <a:lstStyle/>
          <a:p>
            <a:pPr indent="0" marL="0">
              <a:buNone/>
            </a:pPr>
            <a:r>
              <a:rPr lang="en-US" sz="900" b="1" dirty="0">
                <a:solidFill>
                  <a:srgbClr val="3A9D6E"/>
                </a:solidFill>
                <a:latin typeface="Calibri" pitchFamily="34" charset="0"/>
                <a:ea typeface="Calibri" pitchFamily="34" charset="-122"/>
                <a:cs typeface="Calibri" pitchFamily="34" charset="-120"/>
              </a:rPr>
              <a:t>Masa: 1 hingga 2 minit</a:t>
            </a:r>
            <a:endParaRPr lang="en-US" sz="900" dirty="0"/>
          </a:p>
        </p:txBody>
      </p:sp>
      <p:sp>
        <p:nvSpPr>
          <p:cNvPr id="53" name="Shape 43"/>
          <p:cNvSpPr/>
          <p:nvPr/>
        </p:nvSpPr>
        <p:spPr>
          <a:xfrm>
            <a:off x="8034528" y="4626864"/>
            <a:ext cx="3514344" cy="1188720"/>
          </a:xfrm>
          <a:prstGeom prst="roundRect">
            <a:avLst>
              <a:gd name="adj" fmla="val 7692"/>
            </a:avLst>
          </a:prstGeom>
          <a:solidFill>
            <a:srgbClr val="FBEFD3"/>
          </a:solidFill>
          <a:ln/>
        </p:spPr>
      </p:sp>
      <p:sp>
        <p:nvSpPr>
          <p:cNvPr id="54" name="Shape 44"/>
          <p:cNvSpPr/>
          <p:nvPr/>
        </p:nvSpPr>
        <p:spPr>
          <a:xfrm>
            <a:off x="8199120" y="4809744"/>
            <a:ext cx="512064" cy="512064"/>
          </a:xfrm>
          <a:prstGeom prst="ellipse">
            <a:avLst/>
          </a:prstGeom>
          <a:solidFill>
            <a:srgbClr val="FBEFD3"/>
          </a:solidFill>
          <a:ln/>
        </p:spPr>
      </p:sp>
      <p:pic>
        <p:nvPicPr>
          <p:cNvPr id="55" name="Image 8" descr="icons/table-amber.png">    </p:cNvPr>
          <p:cNvPicPr>
            <a:picLocks noChangeAspect="1"/>
          </p:cNvPicPr>
          <p:nvPr/>
        </p:nvPicPr>
        <p:blipFill>
          <a:blip r:embed="rId10"/>
          <a:stretch>
            <a:fillRect/>
          </a:stretch>
        </p:blipFill>
        <p:spPr>
          <a:xfrm>
            <a:off x="8327136" y="4937760"/>
            <a:ext cx="256032" cy="256032"/>
          </a:xfrm>
          <a:prstGeom prst="rect">
            <a:avLst/>
          </a:prstGeom>
        </p:spPr>
      </p:pic>
      <p:sp>
        <p:nvSpPr>
          <p:cNvPr id="56" name="Text 45"/>
          <p:cNvSpPr txBox="1"/>
          <p:nvPr/>
        </p:nvSpPr>
        <p:spPr>
          <a:xfrm>
            <a:off x="8857488" y="4773168"/>
            <a:ext cx="2508504" cy="310896"/>
          </a:xfrm>
          <a:prstGeom prst="rect">
            <a:avLst/>
          </a:prstGeom>
          <a:noFill/>
          <a:ln/>
        </p:spPr>
        <p:txBody>
          <a:bodyPr wrap="square" lIns="0" tIns="0" rIns="0" bIns="0" rtlCol="0" anchor="ctr"/>
          <a:lstStyle/>
          <a:p>
            <a:pPr indent="0" marL="0">
              <a:buNone/>
            </a:pPr>
            <a:r>
              <a:rPr lang="en-US" sz="1300" b="1" dirty="0">
                <a:solidFill>
                  <a:srgbClr val="15262B"/>
                </a:solidFill>
                <a:latin typeface="Calibri" pitchFamily="34" charset="0"/>
                <a:ea typeface="Calibri" pitchFamily="34" charset="-122"/>
                <a:cs typeface="Calibri" pitchFamily="34" charset="-120"/>
              </a:rPr>
              <a:t>Data Table</a:t>
            </a:r>
            <a:endParaRPr lang="en-US" sz="1300" dirty="0"/>
          </a:p>
        </p:txBody>
      </p:sp>
      <p:sp>
        <p:nvSpPr>
          <p:cNvPr id="57" name="Text 46"/>
          <p:cNvSpPr txBox="1"/>
          <p:nvPr/>
        </p:nvSpPr>
        <p:spPr>
          <a:xfrm>
            <a:off x="8857488" y="5084064"/>
            <a:ext cx="2554224" cy="4572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Jadual fakta tersusun, salin ke dokumen atau slaid.</a:t>
            </a:r>
            <a:endParaRPr lang="en-US" sz="950" dirty="0"/>
          </a:p>
        </p:txBody>
      </p:sp>
      <p:sp>
        <p:nvSpPr>
          <p:cNvPr id="58" name="Text 47"/>
          <p:cNvSpPr txBox="1"/>
          <p:nvPr/>
        </p:nvSpPr>
        <p:spPr>
          <a:xfrm>
            <a:off x="8857488" y="5486400"/>
            <a:ext cx="2554224" cy="237744"/>
          </a:xfrm>
          <a:prstGeom prst="rect">
            <a:avLst/>
          </a:prstGeom>
          <a:noFill/>
          <a:ln/>
        </p:spPr>
        <p:txBody>
          <a:bodyPr wrap="square" lIns="0" tIns="0" rIns="0" bIns="0" rtlCol="0" anchor="ctr"/>
          <a:lstStyle/>
          <a:p>
            <a:pPr indent="0" marL="0">
              <a:buNone/>
            </a:pPr>
            <a:r>
              <a:rPr lang="en-US" sz="900" b="1" dirty="0">
                <a:solidFill>
                  <a:srgbClr val="E0A82E"/>
                </a:solidFill>
                <a:latin typeface="Calibri" pitchFamily="34" charset="0"/>
                <a:ea typeface="Calibri" pitchFamily="34" charset="-122"/>
                <a:cs typeface="Calibri" pitchFamily="34" charset="-120"/>
              </a:rPr>
              <a:t>Masa: saat</a:t>
            </a:r>
            <a:endParaRPr lang="en-US" sz="900" dirty="0"/>
          </a:p>
        </p:txBody>
      </p:sp>
      <p:sp>
        <p:nvSpPr>
          <p:cNvPr id="59" name="Text 48"/>
          <p:cNvSpPr txBox="1"/>
          <p:nvPr/>
        </p:nvSpPr>
        <p:spPr>
          <a:xfrm>
            <a:off x="640080" y="6053328"/>
            <a:ext cx="10515600" cy="274320"/>
          </a:xfrm>
          <a:prstGeom prst="rect">
            <a:avLst/>
          </a:prstGeom>
          <a:noFill/>
          <a:ln/>
        </p:spPr>
        <p:txBody>
          <a:bodyPr wrap="square" lIns="0" tIns="0" rIns="0" bIns="0" rtlCol="0" anchor="ctr"/>
          <a:lstStyle/>
          <a:p>
            <a:pPr indent="0" marL="0">
              <a:buNone/>
            </a:pPr>
            <a:r>
              <a:rPr lang="en-US" sz="1050" i="1" dirty="0">
                <a:solidFill>
                  <a:srgbClr val="5B6E75"/>
                </a:solidFill>
                <a:latin typeface="Calibri" pitchFamily="34" charset="0"/>
                <a:ea typeface="Calibri" pitchFamily="34" charset="-122"/>
                <a:cs typeface="Calibri" pitchFamily="34" charset="-120"/>
              </a:rPr>
              <a:t>LMS → Studio: Pembina Prompt, peta setiap dialog, dan bonus dua sambungan Chrome percuma (Prompt Generator, Quiz Exporter).</a:t>
            </a:r>
            <a:endParaRPr lang="en-US" sz="1050" dirty="0"/>
          </a:p>
        </p:txBody>
      </p:sp>
      <p:sp>
        <p:nvSpPr>
          <p:cNvPr id="60" name="Text 49"/>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61" name="Text 50"/>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15 / 30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Rahsia Bahan Menarik: Kotak Fokus dan Tema</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Kotak ‘Describe…’ dalam setiap dialog menerima arahan penuh; Pembina Prompt di LMS menyusunnya untuk anda.</a:t>
            </a:r>
            <a:endParaRPr lang="en-US" sz="1350" dirty="0"/>
          </a:p>
        </p:txBody>
      </p:sp>
      <p:sp>
        <p:nvSpPr>
          <p:cNvPr id="5" name="Shape 3"/>
          <p:cNvSpPr/>
          <p:nvPr/>
        </p:nvSpPr>
        <p:spPr>
          <a:xfrm>
            <a:off x="640080" y="1828800"/>
            <a:ext cx="5349240" cy="2286000"/>
          </a:xfrm>
          <a:prstGeom prst="roundRect">
            <a:avLst>
              <a:gd name="adj" fmla="val 4000"/>
            </a:avLst>
          </a:prstGeom>
          <a:solidFill>
            <a:srgbClr val="0E1B22"/>
          </a:solidFill>
          <a:ln/>
        </p:spPr>
      </p:sp>
      <p:sp>
        <p:nvSpPr>
          <p:cNvPr id="6" name="Text 4"/>
          <p:cNvSpPr txBox="1"/>
          <p:nvPr/>
        </p:nvSpPr>
        <p:spPr>
          <a:xfrm>
            <a:off x="841248" y="1938528"/>
            <a:ext cx="4946904" cy="219456"/>
          </a:xfrm>
          <a:prstGeom prst="rect">
            <a:avLst/>
          </a:prstGeom>
          <a:noFill/>
          <a:ln/>
        </p:spPr>
        <p:txBody>
          <a:bodyPr wrap="square" lIns="0" tIns="0" rIns="0" bIns="0" rtlCol="0" anchor="ctr"/>
          <a:lstStyle/>
          <a:p>
            <a:pPr indent="0" marL="0">
              <a:buNone/>
            </a:pPr>
            <a:r>
              <a:rPr lang="en-US" sz="900" b="1" spc="200" kern="0" dirty="0">
                <a:solidFill>
                  <a:srgbClr val="1F8F8A"/>
                </a:solidFill>
                <a:latin typeface="Calibri" pitchFamily="34" charset="0"/>
                <a:ea typeface="Calibri" pitchFamily="34" charset="-122"/>
                <a:cs typeface="Calibri" pitchFamily="34" charset="-120"/>
              </a:rPr>
              <a:t>SLIDE DECK · TEMA SUPERHERO (SUMBER: SAINS T4 UNIT 2)</a:t>
            </a:r>
            <a:endParaRPr lang="en-US" sz="900" dirty="0"/>
          </a:p>
        </p:txBody>
      </p:sp>
      <p:sp>
        <p:nvSpPr>
          <p:cNvPr id="7" name="Text 5"/>
          <p:cNvSpPr txBox="1"/>
          <p:nvPr/>
        </p:nvSpPr>
        <p:spPr>
          <a:xfrm>
            <a:off x="841248" y="2194560"/>
            <a:ext cx="4946904" cy="1828800"/>
          </a:xfrm>
          <a:prstGeom prst="rect">
            <a:avLst/>
          </a:prstGeom>
          <a:noFill/>
          <a:ln/>
        </p:spPr>
        <p:txBody>
          <a:bodyPr wrap="square" lIns="0" tIns="0" rIns="0" bIns="0" rtlCol="0" anchor="t"/>
          <a:lstStyle/>
          <a:p>
            <a:pPr indent="0" marL="0">
              <a:buNone/>
            </a:pPr>
            <a:r>
              <a:rPr lang="en-US" sz="1200" dirty="0">
                <a:solidFill>
                  <a:srgbClr val="D9E8EA"/>
                </a:solidFill>
                <a:latin typeface="Courier New" pitchFamily="34" charset="0"/>
                <a:ea typeface="Courier New" pitchFamily="34" charset="-122"/>
                <a:cs typeface="Courier New" pitchFamily="34" charset="-120"/>
              </a:rPr>
              <a:t>Slaid tentang sistem pernafasan manusia untuk murid Tahun 4 dengan tema superhero. Setiap organ pernafasan diperkenalkan sebagai wira dengan 'kuasa' tersendiri (contohnya Peparu si penukar udara), bahasa Melayu mudah dan ceria, ada soalan pantas 'Misi Kilat' pada setiap 2 slaid, akhiri dengan 'Misi Utama' iaitu cabaran mengira kadar pernafasan sendiri.</a:t>
            </a:r>
            <a:endParaRPr lang="en-US" sz="1200" dirty="0"/>
          </a:p>
        </p:txBody>
      </p:sp>
      <p:sp>
        <p:nvSpPr>
          <p:cNvPr id="8" name="Shape 6"/>
          <p:cNvSpPr/>
          <p:nvPr/>
        </p:nvSpPr>
        <p:spPr>
          <a:xfrm>
            <a:off x="6199632" y="1828800"/>
            <a:ext cx="5349240" cy="2286000"/>
          </a:xfrm>
          <a:prstGeom prst="roundRect">
            <a:avLst>
              <a:gd name="adj" fmla="val 4000"/>
            </a:avLst>
          </a:prstGeom>
          <a:solidFill>
            <a:srgbClr val="0E1B22"/>
          </a:solidFill>
          <a:ln/>
        </p:spPr>
      </p:sp>
      <p:sp>
        <p:nvSpPr>
          <p:cNvPr id="9" name="Text 7"/>
          <p:cNvSpPr txBox="1"/>
          <p:nvPr/>
        </p:nvSpPr>
        <p:spPr>
          <a:xfrm>
            <a:off x="6400800" y="1938528"/>
            <a:ext cx="4946904" cy="219456"/>
          </a:xfrm>
          <a:prstGeom prst="rect">
            <a:avLst/>
          </a:prstGeom>
          <a:noFill/>
          <a:ln/>
        </p:spPr>
        <p:txBody>
          <a:bodyPr wrap="square" lIns="0" tIns="0" rIns="0" bIns="0" rtlCol="0" anchor="ctr"/>
          <a:lstStyle/>
          <a:p>
            <a:pPr indent="0" marL="0">
              <a:buNone/>
            </a:pPr>
            <a:r>
              <a:rPr lang="en-US" sz="900" b="1" spc="200" kern="0" dirty="0">
                <a:solidFill>
                  <a:srgbClr val="E0A82E"/>
                </a:solidFill>
                <a:latin typeface="Calibri" pitchFamily="34" charset="0"/>
                <a:ea typeface="Calibri" pitchFamily="34" charset="-122"/>
                <a:cs typeface="Calibri" pitchFamily="34" charset="-120"/>
              </a:rPr>
              <a:t>INFOGRAPHIC · TEMA BLOK BINAAN</a:t>
            </a:r>
            <a:endParaRPr lang="en-US" sz="900" dirty="0"/>
          </a:p>
        </p:txBody>
      </p:sp>
      <p:sp>
        <p:nvSpPr>
          <p:cNvPr id="10" name="Text 8"/>
          <p:cNvSpPr txBox="1"/>
          <p:nvPr/>
        </p:nvSpPr>
        <p:spPr>
          <a:xfrm>
            <a:off x="6400800" y="2194560"/>
            <a:ext cx="4946904" cy="1828800"/>
          </a:xfrm>
          <a:prstGeom prst="rect">
            <a:avLst/>
          </a:prstGeom>
          <a:noFill/>
          <a:ln/>
        </p:spPr>
        <p:txBody>
          <a:bodyPr wrap="square" lIns="0" tIns="0" rIns="0" bIns="0" rtlCol="0" anchor="t"/>
          <a:lstStyle/>
          <a:p>
            <a:pPr indent="0" marL="0">
              <a:buNone/>
            </a:pPr>
            <a:r>
              <a:rPr lang="en-US" sz="1200" dirty="0">
                <a:solidFill>
                  <a:srgbClr val="D9E8EA"/>
                </a:solidFill>
                <a:latin typeface="Courier New" pitchFamily="34" charset="0"/>
                <a:ea typeface="Courier New" pitchFamily="34" charset="-122"/>
                <a:cs typeface="Courier New" pitchFamily="34" charset="-120"/>
              </a:rPr>
              <a:t>Infografik satu halaman tentang laluan udara semasa pernafasan manusia untuk murid Tahun 4, tema blok binaan berwarna-warni: setiap peringkat laluan (hidung, trakea, peparu) ialah satu blok yang bercantum dari bawah ke atas, bahasa Melayu mudah, maksimum 6 blok, setiap blok ada ikon dan satu ayat ringkas.</a:t>
            </a:r>
            <a:endParaRPr lang="en-US" sz="1200" dirty="0"/>
          </a:p>
        </p:txBody>
      </p:sp>
      <p:sp>
        <p:nvSpPr>
          <p:cNvPr id="11" name="Shape 9"/>
          <p:cNvSpPr/>
          <p:nvPr/>
        </p:nvSpPr>
        <p:spPr>
          <a:xfrm>
            <a:off x="640080" y="4343400"/>
            <a:ext cx="3456432" cy="1417320"/>
          </a:xfrm>
          <a:prstGeom prst="roundRect">
            <a:avLst>
              <a:gd name="adj" fmla="val 645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pic>
        <p:nvPicPr>
          <p:cNvPr id="12" name="Image 0" descr="icons/star-coral.png">    </p:cNvPr>
          <p:cNvPicPr>
            <a:picLocks noChangeAspect="1"/>
          </p:cNvPicPr>
          <p:nvPr/>
        </p:nvPicPr>
        <p:blipFill>
          <a:blip r:embed="rId2"/>
          <a:stretch>
            <a:fillRect/>
          </a:stretch>
        </p:blipFill>
        <p:spPr>
          <a:xfrm>
            <a:off x="822960" y="4526280"/>
            <a:ext cx="329184" cy="329184"/>
          </a:xfrm>
          <a:prstGeom prst="rect">
            <a:avLst/>
          </a:prstGeom>
        </p:spPr>
      </p:pic>
      <p:sp>
        <p:nvSpPr>
          <p:cNvPr id="13" name="Text 10"/>
          <p:cNvSpPr txBox="1"/>
          <p:nvPr/>
        </p:nvSpPr>
        <p:spPr>
          <a:xfrm>
            <a:off x="1280160" y="4434840"/>
            <a:ext cx="2743200" cy="310896"/>
          </a:xfrm>
          <a:prstGeom prst="rect">
            <a:avLst/>
          </a:prstGeom>
          <a:noFill/>
          <a:ln/>
        </p:spPr>
        <p:txBody>
          <a:bodyPr wrap="square" lIns="0" tIns="0" rIns="0" bIns="0" rtlCol="0" anchor="ctr"/>
          <a:lstStyle/>
          <a:p>
            <a:pPr indent="0" marL="0">
              <a:buNone/>
            </a:pPr>
            <a:r>
              <a:rPr lang="en-US" sz="1200" b="1" dirty="0">
                <a:solidFill>
                  <a:srgbClr val="15262B"/>
                </a:solidFill>
                <a:latin typeface="Calibri" pitchFamily="34" charset="0"/>
                <a:ea typeface="Calibri" pitchFamily="34" charset="-122"/>
                <a:cs typeface="Calibri" pitchFamily="34" charset="-120"/>
              </a:rPr>
              <a:t>Tema mengikut minat murid</a:t>
            </a:r>
            <a:endParaRPr lang="en-US" sz="1200" dirty="0"/>
          </a:p>
        </p:txBody>
      </p:sp>
      <p:sp>
        <p:nvSpPr>
          <p:cNvPr id="14" name="Text 11"/>
          <p:cNvSpPr txBox="1"/>
          <p:nvPr/>
        </p:nvSpPr>
        <p:spPr>
          <a:xfrm>
            <a:off x="1280160" y="4745736"/>
            <a:ext cx="2743200" cy="9144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Superhero, blok binaan, angkasa, bawah laut, sukan; pilih dalam Pembina Prompt di LMS → Studio.</a:t>
            </a:r>
            <a:endParaRPr lang="en-US" sz="950" dirty="0"/>
          </a:p>
        </p:txBody>
      </p:sp>
      <p:sp>
        <p:nvSpPr>
          <p:cNvPr id="15" name="Shape 12"/>
          <p:cNvSpPr/>
          <p:nvPr/>
        </p:nvSpPr>
        <p:spPr>
          <a:xfrm>
            <a:off x="4297680" y="4343400"/>
            <a:ext cx="3456432" cy="1417320"/>
          </a:xfrm>
          <a:prstGeom prst="roundRect">
            <a:avLst>
              <a:gd name="adj" fmla="val 645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pic>
        <p:nvPicPr>
          <p:cNvPr id="16" name="Image 1" descr="icons/language-teal.png">    </p:cNvPr>
          <p:cNvPicPr>
            <a:picLocks noChangeAspect="1"/>
          </p:cNvPicPr>
          <p:nvPr/>
        </p:nvPicPr>
        <p:blipFill>
          <a:blip r:embed="rId3"/>
          <a:stretch>
            <a:fillRect/>
          </a:stretch>
        </p:blipFill>
        <p:spPr>
          <a:xfrm>
            <a:off x="4480560" y="4526280"/>
            <a:ext cx="329184" cy="329184"/>
          </a:xfrm>
          <a:prstGeom prst="rect">
            <a:avLst/>
          </a:prstGeom>
        </p:spPr>
      </p:pic>
      <p:sp>
        <p:nvSpPr>
          <p:cNvPr id="17" name="Text 13"/>
          <p:cNvSpPr txBox="1"/>
          <p:nvPr/>
        </p:nvSpPr>
        <p:spPr>
          <a:xfrm>
            <a:off x="4937760" y="4434840"/>
            <a:ext cx="2743200" cy="310896"/>
          </a:xfrm>
          <a:prstGeom prst="rect">
            <a:avLst/>
          </a:prstGeom>
          <a:noFill/>
          <a:ln/>
        </p:spPr>
        <p:txBody>
          <a:bodyPr wrap="square" lIns="0" tIns="0" rIns="0" bIns="0" rtlCol="0" anchor="ctr"/>
          <a:lstStyle/>
          <a:p>
            <a:pPr indent="0" marL="0">
              <a:buNone/>
            </a:pPr>
            <a:r>
              <a:rPr lang="en-US" sz="1200" b="1" dirty="0">
                <a:solidFill>
                  <a:srgbClr val="15262B"/>
                </a:solidFill>
                <a:latin typeface="Calibri" pitchFamily="34" charset="0"/>
                <a:ea typeface="Calibri" pitchFamily="34" charset="-122"/>
                <a:cs typeface="Calibri" pitchFamily="34" charset="-120"/>
              </a:rPr>
              <a:t>Sebut Bahasa Melayu dan tahun</a:t>
            </a:r>
            <a:endParaRPr lang="en-US" sz="1200" dirty="0"/>
          </a:p>
        </p:txBody>
      </p:sp>
      <p:sp>
        <p:nvSpPr>
          <p:cNvPr id="18" name="Text 14"/>
          <p:cNvSpPr txBox="1"/>
          <p:nvPr/>
        </p:nvSpPr>
        <p:spPr>
          <a:xfrm>
            <a:off x="4937760" y="4745736"/>
            <a:ext cx="2743200" cy="9144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Dalam kotak fokus DAN dalam ‘Choose language’ dialog itu.</a:t>
            </a:r>
            <a:endParaRPr lang="en-US" sz="950" dirty="0"/>
          </a:p>
        </p:txBody>
      </p:sp>
      <p:sp>
        <p:nvSpPr>
          <p:cNvPr id="19" name="Shape 15"/>
          <p:cNvSpPr/>
          <p:nvPr/>
        </p:nvSpPr>
        <p:spPr>
          <a:xfrm>
            <a:off x="7955280" y="4343400"/>
            <a:ext cx="3456432" cy="1417320"/>
          </a:xfrm>
          <a:prstGeom prst="roundRect">
            <a:avLst>
              <a:gd name="adj" fmla="val 645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pic>
        <p:nvPicPr>
          <p:cNvPr id="20" name="Image 2" descr="icons/check-sea.png">    </p:cNvPr>
          <p:cNvPicPr>
            <a:picLocks noChangeAspect="1"/>
          </p:cNvPicPr>
          <p:nvPr/>
        </p:nvPicPr>
        <p:blipFill>
          <a:blip r:embed="rId4"/>
          <a:stretch>
            <a:fillRect/>
          </a:stretch>
        </p:blipFill>
        <p:spPr>
          <a:xfrm>
            <a:off x="8138160" y="4526280"/>
            <a:ext cx="329184" cy="329184"/>
          </a:xfrm>
          <a:prstGeom prst="rect">
            <a:avLst/>
          </a:prstGeom>
        </p:spPr>
      </p:pic>
      <p:sp>
        <p:nvSpPr>
          <p:cNvPr id="21" name="Text 16"/>
          <p:cNvSpPr txBox="1"/>
          <p:nvPr/>
        </p:nvSpPr>
        <p:spPr>
          <a:xfrm>
            <a:off x="8595360" y="4434840"/>
            <a:ext cx="2743200" cy="310896"/>
          </a:xfrm>
          <a:prstGeom prst="rect">
            <a:avLst/>
          </a:prstGeom>
          <a:noFill/>
          <a:ln/>
        </p:spPr>
        <p:txBody>
          <a:bodyPr wrap="square" lIns="0" tIns="0" rIns="0" bIns="0" rtlCol="0" anchor="ctr"/>
          <a:lstStyle/>
          <a:p>
            <a:pPr indent="0" marL="0">
              <a:buNone/>
            </a:pPr>
            <a:r>
              <a:rPr lang="en-US" sz="1200" b="1" dirty="0">
                <a:solidFill>
                  <a:srgbClr val="15262B"/>
                </a:solidFill>
                <a:latin typeface="Calibri" pitchFamily="34" charset="0"/>
                <a:ea typeface="Calibri" pitchFamily="34" charset="-122"/>
                <a:cs typeface="Calibri" pitchFamily="34" charset="-120"/>
              </a:rPr>
              <a:t>Cuba dengan Quiz selepas jana</a:t>
            </a:r>
            <a:endParaRPr lang="en-US" sz="1200" dirty="0"/>
          </a:p>
        </p:txBody>
      </p:sp>
      <p:sp>
        <p:nvSpPr>
          <p:cNvPr id="22" name="Text 17"/>
          <p:cNvSpPr txBox="1"/>
          <p:nvPr/>
        </p:nvSpPr>
        <p:spPr>
          <a:xfrm>
            <a:off x="8595360" y="4745736"/>
            <a:ext cx="2743200" cy="914400"/>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Jawab sendiri; soalan yang mengelirukan menandakan bahan perlu dibaiki.</a:t>
            </a:r>
            <a:endParaRPr lang="en-US" sz="950" dirty="0"/>
          </a:p>
        </p:txBody>
      </p:sp>
      <p:sp>
        <p:nvSpPr>
          <p:cNvPr id="23" name="Shape 18"/>
          <p:cNvSpPr/>
          <p:nvPr/>
        </p:nvSpPr>
        <p:spPr>
          <a:xfrm>
            <a:off x="10058400" y="4800600"/>
            <a:ext cx="2377440" cy="2377440"/>
          </a:xfrm>
          <a:prstGeom prst="ellipse">
            <a:avLst/>
          </a:prstGeom>
          <a:ln w="12700">
            <a:solidFill>
              <a:srgbClr val="BFE3DF"/>
            </a:solidFill>
            <a:prstDash val="solid"/>
          </a:ln>
        </p:spPr>
      </p:sp>
      <p:sp>
        <p:nvSpPr>
          <p:cNvPr id="24" name="Shape 19"/>
          <p:cNvSpPr/>
          <p:nvPr/>
        </p:nvSpPr>
        <p:spPr>
          <a:xfrm>
            <a:off x="10378440" y="5120640"/>
            <a:ext cx="1737360" cy="1737360"/>
          </a:xfrm>
          <a:prstGeom prst="ellipse">
            <a:avLst/>
          </a:prstGeom>
          <a:ln w="19050">
            <a:solidFill>
              <a:srgbClr val="BFE3DF"/>
            </a:solidFill>
            <a:prstDash val="solid"/>
          </a:ln>
        </p:spPr>
      </p:sp>
      <p:sp>
        <p:nvSpPr>
          <p:cNvPr id="25" name="Shape 20"/>
          <p:cNvSpPr/>
          <p:nvPr/>
        </p:nvSpPr>
        <p:spPr>
          <a:xfrm>
            <a:off x="10698480" y="5440680"/>
            <a:ext cx="1097280" cy="1097280"/>
          </a:xfrm>
          <a:prstGeom prst="ellipse">
            <a:avLst/>
          </a:prstGeom>
          <a:ln w="25400">
            <a:solidFill>
              <a:srgbClr val="BFE3DF"/>
            </a:solidFill>
            <a:prstDash val="solid"/>
          </a:ln>
        </p:spPr>
      </p:sp>
      <p:sp>
        <p:nvSpPr>
          <p:cNvPr id="26" name="Shape 21"/>
          <p:cNvSpPr/>
          <p:nvPr/>
        </p:nvSpPr>
        <p:spPr>
          <a:xfrm>
            <a:off x="640080" y="5779008"/>
            <a:ext cx="64008" cy="64008"/>
          </a:xfrm>
          <a:prstGeom prst="ellipse">
            <a:avLst/>
          </a:prstGeom>
          <a:solidFill>
            <a:srgbClr val="BFE3DF"/>
          </a:solidFill>
          <a:ln/>
        </p:spPr>
      </p:sp>
      <p:sp>
        <p:nvSpPr>
          <p:cNvPr id="27" name="Shape 22"/>
          <p:cNvSpPr/>
          <p:nvPr/>
        </p:nvSpPr>
        <p:spPr>
          <a:xfrm>
            <a:off x="841248" y="5779008"/>
            <a:ext cx="64008" cy="64008"/>
          </a:xfrm>
          <a:prstGeom prst="ellipse">
            <a:avLst/>
          </a:prstGeom>
          <a:solidFill>
            <a:srgbClr val="BFE3DF"/>
          </a:solidFill>
          <a:ln/>
        </p:spPr>
      </p:sp>
      <p:sp>
        <p:nvSpPr>
          <p:cNvPr id="28" name="Shape 23"/>
          <p:cNvSpPr/>
          <p:nvPr/>
        </p:nvSpPr>
        <p:spPr>
          <a:xfrm>
            <a:off x="1042416" y="5779008"/>
            <a:ext cx="64008" cy="64008"/>
          </a:xfrm>
          <a:prstGeom prst="ellipse">
            <a:avLst/>
          </a:prstGeom>
          <a:solidFill>
            <a:srgbClr val="BFE3DF"/>
          </a:solidFill>
          <a:ln/>
        </p:spPr>
      </p:sp>
      <p:sp>
        <p:nvSpPr>
          <p:cNvPr id="29" name="Shape 24"/>
          <p:cNvSpPr/>
          <p:nvPr/>
        </p:nvSpPr>
        <p:spPr>
          <a:xfrm>
            <a:off x="1243584" y="5779008"/>
            <a:ext cx="64008" cy="64008"/>
          </a:xfrm>
          <a:prstGeom prst="ellipse">
            <a:avLst/>
          </a:prstGeom>
          <a:solidFill>
            <a:srgbClr val="BFE3DF"/>
          </a:solidFill>
          <a:ln/>
        </p:spPr>
      </p:sp>
      <p:sp>
        <p:nvSpPr>
          <p:cNvPr id="30" name="Shape 25"/>
          <p:cNvSpPr/>
          <p:nvPr/>
        </p:nvSpPr>
        <p:spPr>
          <a:xfrm>
            <a:off x="1444752" y="5779008"/>
            <a:ext cx="64008" cy="64008"/>
          </a:xfrm>
          <a:prstGeom prst="ellipse">
            <a:avLst/>
          </a:prstGeom>
          <a:solidFill>
            <a:srgbClr val="BFE3DF"/>
          </a:solidFill>
          <a:ln/>
        </p:spPr>
      </p:sp>
      <p:sp>
        <p:nvSpPr>
          <p:cNvPr id="31" name="Shape 26"/>
          <p:cNvSpPr/>
          <p:nvPr/>
        </p:nvSpPr>
        <p:spPr>
          <a:xfrm>
            <a:off x="1645920" y="5779008"/>
            <a:ext cx="64008" cy="64008"/>
          </a:xfrm>
          <a:prstGeom prst="ellipse">
            <a:avLst/>
          </a:prstGeom>
          <a:solidFill>
            <a:srgbClr val="BFE3DF"/>
          </a:solidFill>
          <a:ln/>
        </p:spPr>
      </p:sp>
      <p:sp>
        <p:nvSpPr>
          <p:cNvPr id="32" name="Shape 27"/>
          <p:cNvSpPr/>
          <p:nvPr/>
        </p:nvSpPr>
        <p:spPr>
          <a:xfrm>
            <a:off x="640080" y="5980176"/>
            <a:ext cx="64008" cy="64008"/>
          </a:xfrm>
          <a:prstGeom prst="ellipse">
            <a:avLst/>
          </a:prstGeom>
          <a:solidFill>
            <a:srgbClr val="BFE3DF"/>
          </a:solidFill>
          <a:ln/>
        </p:spPr>
      </p:sp>
      <p:sp>
        <p:nvSpPr>
          <p:cNvPr id="33" name="Shape 28"/>
          <p:cNvSpPr/>
          <p:nvPr/>
        </p:nvSpPr>
        <p:spPr>
          <a:xfrm>
            <a:off x="841248" y="5980176"/>
            <a:ext cx="64008" cy="64008"/>
          </a:xfrm>
          <a:prstGeom prst="ellipse">
            <a:avLst/>
          </a:prstGeom>
          <a:solidFill>
            <a:srgbClr val="BFE3DF"/>
          </a:solidFill>
          <a:ln/>
        </p:spPr>
      </p:sp>
      <p:sp>
        <p:nvSpPr>
          <p:cNvPr id="34" name="Shape 29"/>
          <p:cNvSpPr/>
          <p:nvPr/>
        </p:nvSpPr>
        <p:spPr>
          <a:xfrm>
            <a:off x="1042416" y="5980176"/>
            <a:ext cx="64008" cy="64008"/>
          </a:xfrm>
          <a:prstGeom prst="ellipse">
            <a:avLst/>
          </a:prstGeom>
          <a:solidFill>
            <a:srgbClr val="BFE3DF"/>
          </a:solidFill>
          <a:ln/>
        </p:spPr>
      </p:sp>
      <p:sp>
        <p:nvSpPr>
          <p:cNvPr id="35" name="Shape 30"/>
          <p:cNvSpPr/>
          <p:nvPr/>
        </p:nvSpPr>
        <p:spPr>
          <a:xfrm>
            <a:off x="1243584" y="5980176"/>
            <a:ext cx="64008" cy="64008"/>
          </a:xfrm>
          <a:prstGeom prst="ellipse">
            <a:avLst/>
          </a:prstGeom>
          <a:solidFill>
            <a:srgbClr val="BFE3DF"/>
          </a:solidFill>
          <a:ln/>
        </p:spPr>
      </p:sp>
      <p:sp>
        <p:nvSpPr>
          <p:cNvPr id="36" name="Shape 31"/>
          <p:cNvSpPr/>
          <p:nvPr/>
        </p:nvSpPr>
        <p:spPr>
          <a:xfrm>
            <a:off x="1444752" y="5980176"/>
            <a:ext cx="64008" cy="64008"/>
          </a:xfrm>
          <a:prstGeom prst="ellipse">
            <a:avLst/>
          </a:prstGeom>
          <a:solidFill>
            <a:srgbClr val="BFE3DF"/>
          </a:solidFill>
          <a:ln/>
        </p:spPr>
      </p:sp>
      <p:sp>
        <p:nvSpPr>
          <p:cNvPr id="37" name="Shape 32"/>
          <p:cNvSpPr/>
          <p:nvPr/>
        </p:nvSpPr>
        <p:spPr>
          <a:xfrm>
            <a:off x="1645920" y="5980176"/>
            <a:ext cx="64008" cy="64008"/>
          </a:xfrm>
          <a:prstGeom prst="ellipse">
            <a:avLst/>
          </a:prstGeom>
          <a:solidFill>
            <a:srgbClr val="BFE3DF"/>
          </a:solidFill>
          <a:ln/>
        </p:spPr>
      </p:sp>
      <p:sp>
        <p:nvSpPr>
          <p:cNvPr id="38" name="Shape 33"/>
          <p:cNvSpPr/>
          <p:nvPr/>
        </p:nvSpPr>
        <p:spPr>
          <a:xfrm>
            <a:off x="640080" y="6181344"/>
            <a:ext cx="64008" cy="64008"/>
          </a:xfrm>
          <a:prstGeom prst="ellipse">
            <a:avLst/>
          </a:prstGeom>
          <a:solidFill>
            <a:srgbClr val="BFE3DF"/>
          </a:solidFill>
          <a:ln/>
        </p:spPr>
      </p:sp>
      <p:sp>
        <p:nvSpPr>
          <p:cNvPr id="39" name="Shape 34"/>
          <p:cNvSpPr/>
          <p:nvPr/>
        </p:nvSpPr>
        <p:spPr>
          <a:xfrm>
            <a:off x="841248" y="6181344"/>
            <a:ext cx="64008" cy="64008"/>
          </a:xfrm>
          <a:prstGeom prst="ellipse">
            <a:avLst/>
          </a:prstGeom>
          <a:solidFill>
            <a:srgbClr val="BFE3DF"/>
          </a:solidFill>
          <a:ln/>
        </p:spPr>
      </p:sp>
      <p:sp>
        <p:nvSpPr>
          <p:cNvPr id="40" name="Shape 35"/>
          <p:cNvSpPr/>
          <p:nvPr/>
        </p:nvSpPr>
        <p:spPr>
          <a:xfrm>
            <a:off x="1042416" y="6181344"/>
            <a:ext cx="64008" cy="64008"/>
          </a:xfrm>
          <a:prstGeom prst="ellipse">
            <a:avLst/>
          </a:prstGeom>
          <a:solidFill>
            <a:srgbClr val="BFE3DF"/>
          </a:solidFill>
          <a:ln/>
        </p:spPr>
      </p:sp>
      <p:sp>
        <p:nvSpPr>
          <p:cNvPr id="41" name="Shape 36"/>
          <p:cNvSpPr/>
          <p:nvPr/>
        </p:nvSpPr>
        <p:spPr>
          <a:xfrm>
            <a:off x="1243584" y="6181344"/>
            <a:ext cx="64008" cy="64008"/>
          </a:xfrm>
          <a:prstGeom prst="ellipse">
            <a:avLst/>
          </a:prstGeom>
          <a:solidFill>
            <a:srgbClr val="BFE3DF"/>
          </a:solidFill>
          <a:ln/>
        </p:spPr>
      </p:sp>
      <p:sp>
        <p:nvSpPr>
          <p:cNvPr id="42" name="Shape 37"/>
          <p:cNvSpPr/>
          <p:nvPr/>
        </p:nvSpPr>
        <p:spPr>
          <a:xfrm>
            <a:off x="1444752" y="6181344"/>
            <a:ext cx="64008" cy="64008"/>
          </a:xfrm>
          <a:prstGeom prst="ellipse">
            <a:avLst/>
          </a:prstGeom>
          <a:solidFill>
            <a:srgbClr val="BFE3DF"/>
          </a:solidFill>
          <a:ln/>
        </p:spPr>
      </p:sp>
      <p:sp>
        <p:nvSpPr>
          <p:cNvPr id="43" name="Shape 38"/>
          <p:cNvSpPr/>
          <p:nvPr/>
        </p:nvSpPr>
        <p:spPr>
          <a:xfrm>
            <a:off x="1645920" y="6181344"/>
            <a:ext cx="64008" cy="64008"/>
          </a:xfrm>
          <a:prstGeom prst="ellipse">
            <a:avLst/>
          </a:prstGeom>
          <a:solidFill>
            <a:srgbClr val="BFE3DF"/>
          </a:solidFill>
          <a:ln/>
        </p:spPr>
      </p:sp>
      <p:sp>
        <p:nvSpPr>
          <p:cNvPr id="44" name="Text 39"/>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5" name="Text 40"/>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16 / 30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1F8F8A"/>
                </a:solidFill>
                <a:latin typeface="Calibri" pitchFamily="34" charset="0"/>
                <a:ea typeface="Calibri" pitchFamily="34" charset="-122"/>
                <a:cs typeface="Calibri" pitchFamily="34" charset="-120"/>
              </a:rPr>
              <a:t>SLOT 2 · GEMINI NOTEBOOK</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Tiga Perkara yang Berubah pada 2026</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Disemak pada akaun DELIMa, 8 September 2026</a:t>
            </a:r>
            <a:endParaRPr lang="en-US" sz="1350" dirty="0"/>
          </a:p>
        </p:txBody>
      </p:sp>
      <p:sp>
        <p:nvSpPr>
          <p:cNvPr id="5" name="Shape 3"/>
          <p:cNvSpPr/>
          <p:nvPr/>
        </p:nvSpPr>
        <p:spPr>
          <a:xfrm>
            <a:off x="640080" y="1828800"/>
            <a:ext cx="7635240" cy="1143000"/>
          </a:xfrm>
          <a:prstGeom prst="roundRect">
            <a:avLst>
              <a:gd name="adj" fmla="val 8000"/>
            </a:avLst>
          </a:prstGeom>
          <a:solidFill>
            <a:srgbClr val="DDF0EE"/>
          </a:solidFill>
          <a:ln/>
        </p:spPr>
      </p:sp>
      <p:sp>
        <p:nvSpPr>
          <p:cNvPr id="6" name="Shape 4"/>
          <p:cNvSpPr/>
          <p:nvPr/>
        </p:nvSpPr>
        <p:spPr>
          <a:xfrm>
            <a:off x="822960" y="2157984"/>
            <a:ext cx="525780" cy="525780"/>
          </a:xfrm>
          <a:prstGeom prst="diamond">
            <a:avLst/>
          </a:prstGeom>
          <a:solidFill>
            <a:srgbClr val="1F8F8A"/>
          </a:solidFill>
          <a:ln/>
        </p:spPr>
      </p:sp>
      <p:sp>
        <p:nvSpPr>
          <p:cNvPr id="7" name="Text 5"/>
          <p:cNvSpPr txBox="1"/>
          <p:nvPr/>
        </p:nvSpPr>
        <p:spPr>
          <a:xfrm>
            <a:off x="822960" y="2157984"/>
            <a:ext cx="525780" cy="52578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8" name="Text 6"/>
          <p:cNvSpPr txBox="1"/>
          <p:nvPr/>
        </p:nvSpPr>
        <p:spPr>
          <a:xfrm>
            <a:off x="1691640" y="1938528"/>
            <a:ext cx="603504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Video Overview kini ‘Short’</a:t>
            </a:r>
            <a:endParaRPr lang="en-US" sz="1400" dirty="0"/>
          </a:p>
        </p:txBody>
      </p:sp>
      <p:sp>
        <p:nvSpPr>
          <p:cNvPr id="9" name="Text 7"/>
          <p:cNvSpPr txBox="1"/>
          <p:nvPr/>
        </p:nvSpPr>
        <p:spPr>
          <a:xfrm>
            <a:off x="1691640" y="2286000"/>
            <a:ext cx="5989320" cy="6583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Format lalai baharu: klip pendek menegak, sesuai set induksi dan WhatsApp kelas. Pilihan gaya visual (Whiteboard, Classic) hanya pada format ‘Explainer’.</a:t>
            </a:r>
            <a:endParaRPr lang="en-US" sz="1050" dirty="0"/>
          </a:p>
        </p:txBody>
      </p:sp>
      <p:pic>
        <p:nvPicPr>
          <p:cNvPr id="10" name="Image 0" descr="icons/video-teal.png">    </p:cNvPr>
          <p:cNvPicPr>
            <a:picLocks noChangeAspect="1"/>
          </p:cNvPicPr>
          <p:nvPr/>
        </p:nvPicPr>
        <p:blipFill>
          <a:blip r:embed="rId2"/>
          <a:stretch>
            <a:fillRect/>
          </a:stretch>
        </p:blipFill>
        <p:spPr>
          <a:xfrm>
            <a:off x="7763256" y="1993392"/>
            <a:ext cx="310896" cy="310896"/>
          </a:xfrm>
          <a:prstGeom prst="rect">
            <a:avLst/>
          </a:prstGeom>
        </p:spPr>
      </p:pic>
      <p:sp>
        <p:nvSpPr>
          <p:cNvPr id="11" name="Shape 8"/>
          <p:cNvSpPr/>
          <p:nvPr/>
        </p:nvSpPr>
        <p:spPr>
          <a:xfrm>
            <a:off x="640080" y="3127248"/>
            <a:ext cx="7635240" cy="1143000"/>
          </a:xfrm>
          <a:prstGeom prst="roundRect">
            <a:avLst>
              <a:gd name="adj" fmla="val 800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Shape 9"/>
          <p:cNvSpPr/>
          <p:nvPr/>
        </p:nvSpPr>
        <p:spPr>
          <a:xfrm>
            <a:off x="822960" y="3456432"/>
            <a:ext cx="457200" cy="457200"/>
          </a:xfrm>
          <a:prstGeom prst="ellipse">
            <a:avLst/>
          </a:prstGeom>
          <a:solidFill>
            <a:srgbClr val="FFFFFF"/>
          </a:solidFill>
          <a:ln w="25400">
            <a:solidFill>
              <a:srgbClr val="E0A82E"/>
            </a:solidFill>
            <a:prstDash val="solid"/>
          </a:ln>
        </p:spPr>
      </p:sp>
      <p:sp>
        <p:nvSpPr>
          <p:cNvPr id="13" name="Text 10"/>
          <p:cNvSpPr txBox="1"/>
          <p:nvPr/>
        </p:nvSpPr>
        <p:spPr>
          <a:xfrm>
            <a:off x="822960" y="3456432"/>
            <a:ext cx="457200" cy="457200"/>
          </a:xfrm>
          <a:prstGeom prst="rect">
            <a:avLst/>
          </a:prstGeom>
          <a:noFill/>
          <a:ln/>
        </p:spPr>
        <p:txBody>
          <a:bodyPr wrap="square" lIns="0" tIns="0" rIns="0" bIns="0" rtlCol="0" anchor="ctr"/>
          <a:lstStyle/>
          <a:p>
            <a:pPr algn="ctr" indent="0" marL="0">
              <a:buNone/>
            </a:pPr>
            <a:r>
              <a:rPr lang="en-US" sz="1700" b="1" dirty="0">
                <a:solidFill>
                  <a:srgbClr val="E0A82E"/>
                </a:solidFill>
                <a:latin typeface="Calibri" pitchFamily="34" charset="0"/>
                <a:ea typeface="Calibri" pitchFamily="34" charset="-122"/>
                <a:cs typeface="Calibri" pitchFamily="34" charset="-120"/>
              </a:rPr>
              <a:t>2</a:t>
            </a:r>
            <a:endParaRPr lang="en-US" sz="1700" dirty="0"/>
          </a:p>
        </p:txBody>
      </p:sp>
      <p:sp>
        <p:nvSpPr>
          <p:cNvPr id="14" name="Text 11"/>
          <p:cNvSpPr txBox="1"/>
          <p:nvPr/>
        </p:nvSpPr>
        <p:spPr>
          <a:xfrm>
            <a:off x="1691640" y="3236976"/>
            <a:ext cx="603504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Had penggunaan</a:t>
            </a:r>
            <a:endParaRPr lang="en-US" sz="1400" dirty="0"/>
          </a:p>
        </p:txBody>
      </p:sp>
      <p:sp>
        <p:nvSpPr>
          <p:cNvPr id="15" name="Text 12"/>
          <p:cNvSpPr txBox="1"/>
          <p:nvPr/>
        </p:nvSpPr>
        <p:spPr>
          <a:xfrm>
            <a:off x="1691640" y="3584448"/>
            <a:ext cx="5989320" cy="6583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Akaun sekolah ikut had harian pelan. Jika butang ‘Generate’ kelabu, jana bahan ringan dahulu (Quiz, Flashcards, Mind Map) dan simpan Audio atau Video untuk topik paling penting.</a:t>
            </a:r>
            <a:endParaRPr lang="en-US" sz="1050" dirty="0"/>
          </a:p>
        </p:txBody>
      </p:sp>
      <p:pic>
        <p:nvPicPr>
          <p:cNvPr id="16" name="Image 1" descr="icons/gauge-amber.png">    </p:cNvPr>
          <p:cNvPicPr>
            <a:picLocks noChangeAspect="1"/>
          </p:cNvPicPr>
          <p:nvPr/>
        </p:nvPicPr>
        <p:blipFill>
          <a:blip r:embed="rId3"/>
          <a:stretch>
            <a:fillRect/>
          </a:stretch>
        </p:blipFill>
        <p:spPr>
          <a:xfrm>
            <a:off x="7763256" y="3291840"/>
            <a:ext cx="310896" cy="310896"/>
          </a:xfrm>
          <a:prstGeom prst="rect">
            <a:avLst/>
          </a:prstGeom>
        </p:spPr>
      </p:pic>
      <p:sp>
        <p:nvSpPr>
          <p:cNvPr id="17" name="Shape 13"/>
          <p:cNvSpPr/>
          <p:nvPr/>
        </p:nvSpPr>
        <p:spPr>
          <a:xfrm>
            <a:off x="640080" y="4425696"/>
            <a:ext cx="7635240" cy="1143000"/>
          </a:xfrm>
          <a:prstGeom prst="roundRect">
            <a:avLst>
              <a:gd name="adj" fmla="val 8000"/>
            </a:avLst>
          </a:prstGeom>
          <a:solidFill>
            <a:srgbClr val="F6F8F7"/>
          </a:solidFill>
          <a:ln w="9525">
            <a:solidFill>
              <a:srgbClr val="DCE5E3"/>
            </a:solidFill>
            <a:prstDash val="solid"/>
          </a:ln>
        </p:spPr>
      </p:sp>
      <p:sp>
        <p:nvSpPr>
          <p:cNvPr id="18" name="Shape 14"/>
          <p:cNvSpPr/>
          <p:nvPr/>
        </p:nvSpPr>
        <p:spPr>
          <a:xfrm>
            <a:off x="822960" y="4754880"/>
            <a:ext cx="457200" cy="457200"/>
          </a:xfrm>
          <a:prstGeom prst="ellipse">
            <a:avLst/>
          </a:prstGeom>
          <a:solidFill>
            <a:srgbClr val="E0684B"/>
          </a:solidFill>
          <a:ln/>
        </p:spPr>
      </p:sp>
      <p:sp>
        <p:nvSpPr>
          <p:cNvPr id="19" name="Text 15"/>
          <p:cNvSpPr txBox="1"/>
          <p:nvPr/>
        </p:nvSpPr>
        <p:spPr>
          <a:xfrm>
            <a:off x="822960" y="4754880"/>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3</a:t>
            </a:r>
            <a:endParaRPr lang="en-US" sz="1700" dirty="0"/>
          </a:p>
        </p:txBody>
      </p:sp>
      <p:sp>
        <p:nvSpPr>
          <p:cNvPr id="20" name="Text 16"/>
          <p:cNvSpPr txBox="1"/>
          <p:nvPr/>
        </p:nvSpPr>
        <p:spPr>
          <a:xfrm>
            <a:off x="1691640" y="4535424"/>
            <a:ext cx="6035040" cy="329184"/>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Nama dan halaman utama</a:t>
            </a:r>
            <a:endParaRPr lang="en-US" sz="1400" dirty="0"/>
          </a:p>
        </p:txBody>
      </p:sp>
      <p:sp>
        <p:nvSpPr>
          <p:cNvPr id="21" name="Text 17"/>
          <p:cNvSpPr txBox="1"/>
          <p:nvPr/>
        </p:nvSpPr>
        <p:spPr>
          <a:xfrm>
            <a:off x="1691640" y="4882896"/>
            <a:ext cx="5989320" cy="6583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NotebookLM kini Gemini Notebook. Halaman utama ada tab All, My notebooks dan Collections; butang ‘Create new’ di atas kanan.</a:t>
            </a:r>
            <a:endParaRPr lang="en-US" sz="1050" dirty="0"/>
          </a:p>
        </p:txBody>
      </p:sp>
      <p:pic>
        <p:nvPicPr>
          <p:cNvPr id="22" name="Image 2" descr="icons/sync-coral.png">    </p:cNvPr>
          <p:cNvPicPr>
            <a:picLocks noChangeAspect="1"/>
          </p:cNvPicPr>
          <p:nvPr/>
        </p:nvPicPr>
        <p:blipFill>
          <a:blip r:embed="rId4"/>
          <a:stretch>
            <a:fillRect/>
          </a:stretch>
        </p:blipFill>
        <p:spPr>
          <a:xfrm>
            <a:off x="7763256" y="4590288"/>
            <a:ext cx="310896" cy="310896"/>
          </a:xfrm>
          <a:prstGeom prst="rect">
            <a:avLst/>
          </a:prstGeom>
        </p:spPr>
      </p:pic>
      <p:sp>
        <p:nvSpPr>
          <p:cNvPr id="23" name="Shape 18"/>
          <p:cNvSpPr/>
          <p:nvPr/>
        </p:nvSpPr>
        <p:spPr>
          <a:xfrm>
            <a:off x="8641080" y="1874520"/>
            <a:ext cx="2907792" cy="2834640"/>
          </a:xfrm>
          <a:prstGeom prst="roundRect">
            <a:avLst>
              <a:gd name="adj" fmla="val 4516"/>
            </a:avLst>
          </a:prstGeom>
          <a:solidFill>
            <a:srgbClr val="FFFFFF"/>
          </a:solidFill>
          <a:ln w="9525">
            <a:solidFill>
              <a:srgbClr val="DCE5E3"/>
            </a:solidFill>
            <a:prstDash val="solid"/>
          </a:ln>
        </p:spPr>
      </p:sp>
      <p:pic>
        <p:nvPicPr>
          <p:cNvPr id="24" name="Image 3" descr="img/studio.png">    </p:cNvPr>
          <p:cNvPicPr>
            <a:picLocks noChangeAspect="1"/>
          </p:cNvPicPr>
          <p:nvPr/>
        </p:nvPicPr>
        <p:blipFill>
          <a:blip r:embed="rId5"/>
          <a:stretch>
            <a:fillRect/>
          </a:stretch>
        </p:blipFill>
        <p:spPr>
          <a:xfrm>
            <a:off x="8750808" y="1987997"/>
            <a:ext cx="2688336" cy="2607686"/>
          </a:xfrm>
          <a:prstGeom prst="rect">
            <a:avLst/>
          </a:prstGeom>
        </p:spPr>
      </p:pic>
      <p:sp>
        <p:nvSpPr>
          <p:cNvPr id="25" name="Shape 19"/>
          <p:cNvSpPr/>
          <p:nvPr/>
        </p:nvSpPr>
        <p:spPr>
          <a:xfrm>
            <a:off x="9966960" y="4480560"/>
            <a:ext cx="2377440" cy="2377440"/>
          </a:xfrm>
          <a:prstGeom prst="ellipse">
            <a:avLst/>
          </a:prstGeom>
          <a:ln w="12700">
            <a:solidFill>
              <a:srgbClr val="BFE3DF"/>
            </a:solidFill>
            <a:prstDash val="solid"/>
          </a:ln>
        </p:spPr>
      </p:sp>
      <p:sp>
        <p:nvSpPr>
          <p:cNvPr id="26" name="Shape 20"/>
          <p:cNvSpPr/>
          <p:nvPr/>
        </p:nvSpPr>
        <p:spPr>
          <a:xfrm>
            <a:off x="10287000" y="4800600"/>
            <a:ext cx="1737360" cy="1737360"/>
          </a:xfrm>
          <a:prstGeom prst="ellipse">
            <a:avLst/>
          </a:prstGeom>
          <a:ln w="19050">
            <a:solidFill>
              <a:srgbClr val="BFE3DF"/>
            </a:solidFill>
            <a:prstDash val="solid"/>
          </a:ln>
        </p:spPr>
      </p:sp>
      <p:sp>
        <p:nvSpPr>
          <p:cNvPr id="27" name="Shape 21"/>
          <p:cNvSpPr/>
          <p:nvPr/>
        </p:nvSpPr>
        <p:spPr>
          <a:xfrm>
            <a:off x="10607040" y="5120640"/>
            <a:ext cx="1097280" cy="1097280"/>
          </a:xfrm>
          <a:prstGeom prst="ellipse">
            <a:avLst/>
          </a:prstGeom>
          <a:ln w="25400">
            <a:solidFill>
              <a:srgbClr val="BFE3DF"/>
            </a:solidFill>
            <a:prstDash val="solid"/>
          </a:ln>
        </p:spPr>
      </p:sp>
      <p:sp>
        <p:nvSpPr>
          <p:cNvPr id="28"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9"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17 / 30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SLOT 2 · HANDS-ON · 20 MINIT</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Aktiviti 1 dan 2: Buat, Cuba, Baiki</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Buka LMS → Papan Pemuka → Aktiviti 1. Semua prompt sedia salin.</a:t>
            </a:r>
            <a:endParaRPr lang="en-US" sz="1350" dirty="0"/>
          </a:p>
        </p:txBody>
      </p:sp>
      <p:sp>
        <p:nvSpPr>
          <p:cNvPr id="5" name="Shape 3"/>
          <p:cNvSpPr/>
          <p:nvPr/>
        </p:nvSpPr>
        <p:spPr>
          <a:xfrm>
            <a:off x="640080" y="1828800"/>
            <a:ext cx="5349240" cy="3794760"/>
          </a:xfrm>
          <a:prstGeom prst="roundRect">
            <a:avLst>
              <a:gd name="adj" fmla="val 241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685800" cy="329184"/>
          </a:xfrm>
          <a:prstGeom prst="roundRect">
            <a:avLst>
              <a:gd name="adj" fmla="val 97222"/>
            </a:avLst>
          </a:prstGeom>
          <a:solidFill>
            <a:srgbClr val="1F8F8A"/>
          </a:solidFill>
          <a:ln/>
        </p:spPr>
      </p:sp>
      <p:sp>
        <p:nvSpPr>
          <p:cNvPr id="7" name="Text 5"/>
          <p:cNvSpPr txBox="1"/>
          <p:nvPr/>
        </p:nvSpPr>
        <p:spPr>
          <a:xfrm>
            <a:off x="841248" y="2029968"/>
            <a:ext cx="685800"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10 min</a:t>
            </a:r>
            <a:endParaRPr lang="en-US" sz="1300" dirty="0"/>
          </a:p>
        </p:txBody>
      </p:sp>
      <p:sp>
        <p:nvSpPr>
          <p:cNvPr id="8" name="Text 6"/>
          <p:cNvSpPr txBox="1"/>
          <p:nvPr/>
        </p:nvSpPr>
        <p:spPr>
          <a:xfrm>
            <a:off x="1645920" y="2011680"/>
            <a:ext cx="4206240" cy="36576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Aktiviti 1 · Notebook subjek</a:t>
            </a:r>
            <a:endParaRPr lang="en-US" sz="1500" dirty="0"/>
          </a:p>
        </p:txBody>
      </p:sp>
      <p:sp>
        <p:nvSpPr>
          <p:cNvPr id="9" name="Shape 7"/>
          <p:cNvSpPr/>
          <p:nvPr/>
        </p:nvSpPr>
        <p:spPr>
          <a:xfrm>
            <a:off x="868680" y="2606040"/>
            <a:ext cx="365760" cy="365760"/>
          </a:xfrm>
          <a:prstGeom prst="ellipse">
            <a:avLst/>
          </a:prstGeom>
          <a:solidFill>
            <a:srgbClr val="FFFFFF"/>
          </a:solidFill>
          <a:ln w="25400">
            <a:solidFill>
              <a:srgbClr val="1F8F8A"/>
            </a:solidFill>
            <a:prstDash val="solid"/>
          </a:ln>
        </p:spPr>
      </p:sp>
      <p:sp>
        <p:nvSpPr>
          <p:cNvPr id="10" name="Text 8"/>
          <p:cNvSpPr txBox="1"/>
          <p:nvPr/>
        </p:nvSpPr>
        <p:spPr>
          <a:xfrm>
            <a:off x="868680" y="2606040"/>
            <a:ext cx="365760" cy="365760"/>
          </a:xfrm>
          <a:prstGeom prst="rect">
            <a:avLst/>
          </a:prstGeom>
          <a:noFill/>
          <a:ln/>
        </p:spPr>
        <p:txBody>
          <a:bodyPr wrap="square" lIns="0" tIns="0" rIns="0" bIns="0" rtlCol="0" anchor="ctr"/>
          <a:lstStyle/>
          <a:p>
            <a:pPr algn="ctr" indent="0" marL="0">
              <a:buNone/>
            </a:pPr>
            <a:r>
              <a:rPr lang="en-US" sz="1360" b="1" dirty="0">
                <a:solidFill>
                  <a:srgbClr val="1F8F8A"/>
                </a:solidFill>
                <a:latin typeface="Calibri" pitchFamily="34" charset="0"/>
                <a:ea typeface="Calibri" pitchFamily="34" charset="-122"/>
                <a:cs typeface="Calibri" pitchFamily="34" charset="-120"/>
              </a:rPr>
              <a:t>1</a:t>
            </a:r>
            <a:endParaRPr lang="en-US" sz="1360" dirty="0"/>
          </a:p>
        </p:txBody>
      </p:sp>
      <p:sp>
        <p:nvSpPr>
          <p:cNvPr id="11" name="Text 9"/>
          <p:cNvSpPr txBox="1"/>
          <p:nvPr/>
        </p:nvSpPr>
        <p:spPr>
          <a:xfrm>
            <a:off x="1417320" y="254203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Muat turun PDF Unit 2 daripada LMS</a:t>
            </a:r>
            <a:endParaRPr lang="en-US" sz="1150" dirty="0"/>
          </a:p>
        </p:txBody>
      </p:sp>
      <p:sp>
        <p:nvSpPr>
          <p:cNvPr id="12" name="Shape 10"/>
          <p:cNvSpPr/>
          <p:nvPr/>
        </p:nvSpPr>
        <p:spPr>
          <a:xfrm>
            <a:off x="868680" y="3246120"/>
            <a:ext cx="365760" cy="365760"/>
          </a:xfrm>
          <a:prstGeom prst="ellipse">
            <a:avLst/>
          </a:prstGeom>
          <a:solidFill>
            <a:srgbClr val="FFFFFF"/>
          </a:solidFill>
          <a:ln w="25400">
            <a:solidFill>
              <a:srgbClr val="1F8F8A"/>
            </a:solidFill>
            <a:prstDash val="solid"/>
          </a:ln>
        </p:spPr>
      </p:sp>
      <p:sp>
        <p:nvSpPr>
          <p:cNvPr id="13" name="Text 11"/>
          <p:cNvSpPr txBox="1"/>
          <p:nvPr/>
        </p:nvSpPr>
        <p:spPr>
          <a:xfrm>
            <a:off x="868680" y="3246120"/>
            <a:ext cx="365760" cy="365760"/>
          </a:xfrm>
          <a:prstGeom prst="rect">
            <a:avLst/>
          </a:prstGeom>
          <a:noFill/>
          <a:ln/>
        </p:spPr>
        <p:txBody>
          <a:bodyPr wrap="square" lIns="0" tIns="0" rIns="0" bIns="0" rtlCol="0" anchor="ctr"/>
          <a:lstStyle/>
          <a:p>
            <a:pPr algn="ctr" indent="0" marL="0">
              <a:buNone/>
            </a:pPr>
            <a:r>
              <a:rPr lang="en-US" sz="1360" b="1" dirty="0">
                <a:solidFill>
                  <a:srgbClr val="1F8F8A"/>
                </a:solidFill>
                <a:latin typeface="Calibri" pitchFamily="34" charset="0"/>
                <a:ea typeface="Calibri" pitchFamily="34" charset="-122"/>
                <a:cs typeface="Calibri" pitchFamily="34" charset="-120"/>
              </a:rPr>
              <a:t>2</a:t>
            </a:r>
            <a:endParaRPr lang="en-US" sz="1360" dirty="0"/>
          </a:p>
        </p:txBody>
      </p:sp>
      <p:sp>
        <p:nvSpPr>
          <p:cNvPr id="14" name="Text 12"/>
          <p:cNvSpPr txBox="1"/>
          <p:nvPr/>
        </p:nvSpPr>
        <p:spPr>
          <a:xfrm>
            <a:off x="1417320" y="318211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Settings → Output language → Melayu</a:t>
            </a:r>
            <a:endParaRPr lang="en-US" sz="1150" dirty="0"/>
          </a:p>
        </p:txBody>
      </p:sp>
      <p:sp>
        <p:nvSpPr>
          <p:cNvPr id="15" name="Shape 13"/>
          <p:cNvSpPr/>
          <p:nvPr/>
        </p:nvSpPr>
        <p:spPr>
          <a:xfrm>
            <a:off x="868680" y="3886200"/>
            <a:ext cx="365760" cy="365760"/>
          </a:xfrm>
          <a:prstGeom prst="ellipse">
            <a:avLst/>
          </a:prstGeom>
          <a:solidFill>
            <a:srgbClr val="FFFFFF"/>
          </a:solidFill>
          <a:ln w="25400">
            <a:solidFill>
              <a:srgbClr val="1F8F8A"/>
            </a:solidFill>
            <a:prstDash val="solid"/>
          </a:ln>
        </p:spPr>
      </p:sp>
      <p:sp>
        <p:nvSpPr>
          <p:cNvPr id="16" name="Text 14"/>
          <p:cNvSpPr txBox="1"/>
          <p:nvPr/>
        </p:nvSpPr>
        <p:spPr>
          <a:xfrm>
            <a:off x="868680" y="3886200"/>
            <a:ext cx="365760" cy="365760"/>
          </a:xfrm>
          <a:prstGeom prst="rect">
            <a:avLst/>
          </a:prstGeom>
          <a:noFill/>
          <a:ln/>
        </p:spPr>
        <p:txBody>
          <a:bodyPr wrap="square" lIns="0" tIns="0" rIns="0" bIns="0" rtlCol="0" anchor="ctr"/>
          <a:lstStyle/>
          <a:p>
            <a:pPr algn="ctr" indent="0" marL="0">
              <a:buNone/>
            </a:pPr>
            <a:r>
              <a:rPr lang="en-US" sz="1360" b="1" dirty="0">
                <a:solidFill>
                  <a:srgbClr val="1F8F8A"/>
                </a:solidFill>
                <a:latin typeface="Calibri" pitchFamily="34" charset="0"/>
                <a:ea typeface="Calibri" pitchFamily="34" charset="-122"/>
                <a:cs typeface="Calibri" pitchFamily="34" charset="-120"/>
              </a:rPr>
              <a:t>3</a:t>
            </a:r>
            <a:endParaRPr lang="en-US" sz="1360" dirty="0"/>
          </a:p>
        </p:txBody>
      </p:sp>
      <p:sp>
        <p:nvSpPr>
          <p:cNvPr id="17" name="Text 15"/>
          <p:cNvSpPr txBox="1"/>
          <p:nvPr/>
        </p:nvSpPr>
        <p:spPr>
          <a:xfrm>
            <a:off x="1417320" y="382219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Create new notebook → Add sources → Upload</a:t>
            </a:r>
            <a:endParaRPr lang="en-US" sz="1150" dirty="0"/>
          </a:p>
        </p:txBody>
      </p:sp>
      <p:sp>
        <p:nvSpPr>
          <p:cNvPr id="18" name="Shape 16"/>
          <p:cNvSpPr/>
          <p:nvPr/>
        </p:nvSpPr>
        <p:spPr>
          <a:xfrm>
            <a:off x="868680" y="4526280"/>
            <a:ext cx="365760" cy="365760"/>
          </a:xfrm>
          <a:prstGeom prst="ellipse">
            <a:avLst/>
          </a:prstGeom>
          <a:solidFill>
            <a:srgbClr val="FFFFFF"/>
          </a:solidFill>
          <a:ln w="25400">
            <a:solidFill>
              <a:srgbClr val="1F8F8A"/>
            </a:solidFill>
            <a:prstDash val="solid"/>
          </a:ln>
        </p:spPr>
      </p:sp>
      <p:sp>
        <p:nvSpPr>
          <p:cNvPr id="19" name="Text 17"/>
          <p:cNvSpPr txBox="1"/>
          <p:nvPr/>
        </p:nvSpPr>
        <p:spPr>
          <a:xfrm>
            <a:off x="868680" y="4526280"/>
            <a:ext cx="365760" cy="365760"/>
          </a:xfrm>
          <a:prstGeom prst="rect">
            <a:avLst/>
          </a:prstGeom>
          <a:noFill/>
          <a:ln/>
        </p:spPr>
        <p:txBody>
          <a:bodyPr wrap="square" lIns="0" tIns="0" rIns="0" bIns="0" rtlCol="0" anchor="ctr"/>
          <a:lstStyle/>
          <a:p>
            <a:pPr algn="ctr" indent="0" marL="0">
              <a:buNone/>
            </a:pPr>
            <a:r>
              <a:rPr lang="en-US" sz="1360" b="1" dirty="0">
                <a:solidFill>
                  <a:srgbClr val="1F8F8A"/>
                </a:solidFill>
                <a:latin typeface="Calibri" pitchFamily="34" charset="0"/>
                <a:ea typeface="Calibri" pitchFamily="34" charset="-122"/>
                <a:cs typeface="Calibri" pitchFamily="34" charset="-120"/>
              </a:rPr>
              <a:t>4</a:t>
            </a:r>
            <a:endParaRPr lang="en-US" sz="1360" dirty="0"/>
          </a:p>
        </p:txBody>
      </p:sp>
      <p:sp>
        <p:nvSpPr>
          <p:cNvPr id="20" name="Text 18"/>
          <p:cNvSpPr txBox="1"/>
          <p:nvPr/>
        </p:nvSpPr>
        <p:spPr>
          <a:xfrm>
            <a:off x="1417320" y="446227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Tanya Prompt 1, klik rujukan; tanya Prompt 2 (cuba sempadan)</a:t>
            </a:r>
            <a:endParaRPr lang="en-US" sz="1150" dirty="0"/>
          </a:p>
        </p:txBody>
      </p:sp>
      <p:sp>
        <p:nvSpPr>
          <p:cNvPr id="21" name="Shape 19"/>
          <p:cNvSpPr/>
          <p:nvPr/>
        </p:nvSpPr>
        <p:spPr>
          <a:xfrm>
            <a:off x="868680" y="5166360"/>
            <a:ext cx="365760" cy="365760"/>
          </a:xfrm>
          <a:prstGeom prst="ellipse">
            <a:avLst/>
          </a:prstGeom>
          <a:solidFill>
            <a:srgbClr val="FFFFFF"/>
          </a:solidFill>
          <a:ln w="25400">
            <a:solidFill>
              <a:srgbClr val="1F8F8A"/>
            </a:solidFill>
            <a:prstDash val="solid"/>
          </a:ln>
        </p:spPr>
      </p:sp>
      <p:sp>
        <p:nvSpPr>
          <p:cNvPr id="22" name="Text 20"/>
          <p:cNvSpPr txBox="1"/>
          <p:nvPr/>
        </p:nvSpPr>
        <p:spPr>
          <a:xfrm>
            <a:off x="868680" y="5166360"/>
            <a:ext cx="365760" cy="365760"/>
          </a:xfrm>
          <a:prstGeom prst="rect">
            <a:avLst/>
          </a:prstGeom>
          <a:noFill/>
          <a:ln/>
        </p:spPr>
        <p:txBody>
          <a:bodyPr wrap="square" lIns="0" tIns="0" rIns="0" bIns="0" rtlCol="0" anchor="ctr"/>
          <a:lstStyle/>
          <a:p>
            <a:pPr algn="ctr" indent="0" marL="0">
              <a:buNone/>
            </a:pPr>
            <a:r>
              <a:rPr lang="en-US" sz="1360" b="1" dirty="0">
                <a:solidFill>
                  <a:srgbClr val="1F8F8A"/>
                </a:solidFill>
                <a:latin typeface="Calibri" pitchFamily="34" charset="0"/>
                <a:ea typeface="Calibri" pitchFamily="34" charset="-122"/>
                <a:cs typeface="Calibri" pitchFamily="34" charset="-120"/>
              </a:rPr>
              <a:t>5</a:t>
            </a:r>
            <a:endParaRPr lang="en-US" sz="1360" dirty="0"/>
          </a:p>
        </p:txBody>
      </p:sp>
      <p:sp>
        <p:nvSpPr>
          <p:cNvPr id="23" name="Text 21"/>
          <p:cNvSpPr txBox="1"/>
          <p:nvPr/>
        </p:nvSpPr>
        <p:spPr>
          <a:xfrm>
            <a:off x="1417320" y="510235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Save to note</a:t>
            </a:r>
            <a:endParaRPr lang="en-US" sz="1150" dirty="0"/>
          </a:p>
        </p:txBody>
      </p:sp>
      <p:sp>
        <p:nvSpPr>
          <p:cNvPr id="24" name="Shape 22"/>
          <p:cNvSpPr/>
          <p:nvPr/>
        </p:nvSpPr>
        <p:spPr>
          <a:xfrm>
            <a:off x="6199632" y="1828800"/>
            <a:ext cx="5349240" cy="3794760"/>
          </a:xfrm>
          <a:prstGeom prst="roundRect">
            <a:avLst>
              <a:gd name="adj" fmla="val 241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5" name="Shape 23"/>
          <p:cNvSpPr/>
          <p:nvPr/>
        </p:nvSpPr>
        <p:spPr>
          <a:xfrm>
            <a:off x="6400800" y="2029968"/>
            <a:ext cx="685800" cy="329184"/>
          </a:xfrm>
          <a:prstGeom prst="roundRect">
            <a:avLst>
              <a:gd name="adj" fmla="val 97222"/>
            </a:avLst>
          </a:prstGeom>
          <a:solidFill>
            <a:srgbClr val="3A9D6E"/>
          </a:solidFill>
          <a:ln/>
        </p:spPr>
      </p:sp>
      <p:sp>
        <p:nvSpPr>
          <p:cNvPr id="26" name="Text 24"/>
          <p:cNvSpPr txBox="1"/>
          <p:nvPr/>
        </p:nvSpPr>
        <p:spPr>
          <a:xfrm>
            <a:off x="6400800" y="2029968"/>
            <a:ext cx="685800"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10 min</a:t>
            </a:r>
            <a:endParaRPr lang="en-US" sz="1300" dirty="0"/>
          </a:p>
        </p:txBody>
      </p:sp>
      <p:sp>
        <p:nvSpPr>
          <p:cNvPr id="27" name="Text 25"/>
          <p:cNvSpPr txBox="1"/>
          <p:nvPr/>
        </p:nvSpPr>
        <p:spPr>
          <a:xfrm>
            <a:off x="7205472" y="2011680"/>
            <a:ext cx="4206240" cy="36576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Aktiviti 2 · Studio: buat dan cuba</a:t>
            </a:r>
            <a:endParaRPr lang="en-US" sz="1500" dirty="0"/>
          </a:p>
        </p:txBody>
      </p:sp>
      <p:sp>
        <p:nvSpPr>
          <p:cNvPr id="28" name="Shape 26"/>
          <p:cNvSpPr/>
          <p:nvPr/>
        </p:nvSpPr>
        <p:spPr>
          <a:xfrm>
            <a:off x="6428232" y="2606040"/>
            <a:ext cx="365760" cy="365760"/>
          </a:xfrm>
          <a:prstGeom prst="ellipse">
            <a:avLst/>
          </a:prstGeom>
          <a:solidFill>
            <a:srgbClr val="FFFFFF"/>
          </a:solidFill>
          <a:ln w="25400">
            <a:solidFill>
              <a:srgbClr val="3A9D6E"/>
            </a:solidFill>
            <a:prstDash val="solid"/>
          </a:ln>
        </p:spPr>
      </p:sp>
      <p:sp>
        <p:nvSpPr>
          <p:cNvPr id="29" name="Text 27"/>
          <p:cNvSpPr txBox="1"/>
          <p:nvPr/>
        </p:nvSpPr>
        <p:spPr>
          <a:xfrm>
            <a:off x="6428232" y="2606040"/>
            <a:ext cx="365760" cy="365760"/>
          </a:xfrm>
          <a:prstGeom prst="rect">
            <a:avLst/>
          </a:prstGeom>
          <a:noFill/>
          <a:ln/>
        </p:spPr>
        <p:txBody>
          <a:bodyPr wrap="square" lIns="0" tIns="0" rIns="0" bIns="0" rtlCol="0" anchor="ctr"/>
          <a:lstStyle/>
          <a:p>
            <a:pPr algn="ctr" indent="0" marL="0">
              <a:buNone/>
            </a:pPr>
            <a:r>
              <a:rPr lang="en-US" sz="1360" b="1" dirty="0">
                <a:solidFill>
                  <a:srgbClr val="3A9D6E"/>
                </a:solidFill>
                <a:latin typeface="Calibri" pitchFamily="34" charset="0"/>
                <a:ea typeface="Calibri" pitchFamily="34" charset="-122"/>
                <a:cs typeface="Calibri" pitchFamily="34" charset="-120"/>
              </a:rPr>
              <a:t>1</a:t>
            </a:r>
            <a:endParaRPr lang="en-US" sz="1360" dirty="0"/>
          </a:p>
        </p:txBody>
      </p:sp>
      <p:sp>
        <p:nvSpPr>
          <p:cNvPr id="30" name="Text 28"/>
          <p:cNvSpPr txBox="1"/>
          <p:nvPr/>
        </p:nvSpPr>
        <p:spPr>
          <a:xfrm>
            <a:off x="6976872" y="254203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Klik ‘&gt;’ Slide Deck: Presenter Slides, Melayu, Short, prompt superhero</a:t>
            </a:r>
            <a:endParaRPr lang="en-US" sz="1150" dirty="0"/>
          </a:p>
        </p:txBody>
      </p:sp>
      <p:sp>
        <p:nvSpPr>
          <p:cNvPr id="31" name="Shape 29"/>
          <p:cNvSpPr/>
          <p:nvPr/>
        </p:nvSpPr>
        <p:spPr>
          <a:xfrm>
            <a:off x="6428232" y="3246120"/>
            <a:ext cx="365760" cy="365760"/>
          </a:xfrm>
          <a:prstGeom prst="ellipse">
            <a:avLst/>
          </a:prstGeom>
          <a:solidFill>
            <a:srgbClr val="FFFFFF"/>
          </a:solidFill>
          <a:ln w="25400">
            <a:solidFill>
              <a:srgbClr val="3A9D6E"/>
            </a:solidFill>
            <a:prstDash val="solid"/>
          </a:ln>
        </p:spPr>
      </p:sp>
      <p:sp>
        <p:nvSpPr>
          <p:cNvPr id="32" name="Text 30"/>
          <p:cNvSpPr txBox="1"/>
          <p:nvPr/>
        </p:nvSpPr>
        <p:spPr>
          <a:xfrm>
            <a:off x="6428232" y="3246120"/>
            <a:ext cx="365760" cy="365760"/>
          </a:xfrm>
          <a:prstGeom prst="rect">
            <a:avLst/>
          </a:prstGeom>
          <a:noFill/>
          <a:ln/>
        </p:spPr>
        <p:txBody>
          <a:bodyPr wrap="square" lIns="0" tIns="0" rIns="0" bIns="0" rtlCol="0" anchor="ctr"/>
          <a:lstStyle/>
          <a:p>
            <a:pPr algn="ctr" indent="0" marL="0">
              <a:buNone/>
            </a:pPr>
            <a:r>
              <a:rPr lang="en-US" sz="1360" b="1" dirty="0">
                <a:solidFill>
                  <a:srgbClr val="3A9D6E"/>
                </a:solidFill>
                <a:latin typeface="Calibri" pitchFamily="34" charset="0"/>
                <a:ea typeface="Calibri" pitchFamily="34" charset="-122"/>
                <a:cs typeface="Calibri" pitchFamily="34" charset="-120"/>
              </a:rPr>
              <a:t>2</a:t>
            </a:r>
            <a:endParaRPr lang="en-US" sz="1360" dirty="0"/>
          </a:p>
        </p:txBody>
      </p:sp>
      <p:sp>
        <p:nvSpPr>
          <p:cNvPr id="33" name="Text 31"/>
          <p:cNvSpPr txBox="1"/>
          <p:nvPr/>
        </p:nvSpPr>
        <p:spPr>
          <a:xfrm>
            <a:off x="6976872" y="318211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Atau Infographic / Flashcards / Mind Map</a:t>
            </a:r>
            <a:endParaRPr lang="en-US" sz="1150" dirty="0"/>
          </a:p>
        </p:txBody>
      </p:sp>
      <p:sp>
        <p:nvSpPr>
          <p:cNvPr id="34" name="Shape 32"/>
          <p:cNvSpPr/>
          <p:nvPr/>
        </p:nvSpPr>
        <p:spPr>
          <a:xfrm>
            <a:off x="6428232" y="3886200"/>
            <a:ext cx="365760" cy="365760"/>
          </a:xfrm>
          <a:prstGeom prst="ellipse">
            <a:avLst/>
          </a:prstGeom>
          <a:solidFill>
            <a:srgbClr val="FFFFFF"/>
          </a:solidFill>
          <a:ln w="25400">
            <a:solidFill>
              <a:srgbClr val="3A9D6E"/>
            </a:solidFill>
            <a:prstDash val="solid"/>
          </a:ln>
        </p:spPr>
      </p:sp>
      <p:sp>
        <p:nvSpPr>
          <p:cNvPr id="35" name="Text 33"/>
          <p:cNvSpPr txBox="1"/>
          <p:nvPr/>
        </p:nvSpPr>
        <p:spPr>
          <a:xfrm>
            <a:off x="6428232" y="3886200"/>
            <a:ext cx="365760" cy="365760"/>
          </a:xfrm>
          <a:prstGeom prst="rect">
            <a:avLst/>
          </a:prstGeom>
          <a:noFill/>
          <a:ln/>
        </p:spPr>
        <p:txBody>
          <a:bodyPr wrap="square" lIns="0" tIns="0" rIns="0" bIns="0" rtlCol="0" anchor="ctr"/>
          <a:lstStyle/>
          <a:p>
            <a:pPr algn="ctr" indent="0" marL="0">
              <a:buNone/>
            </a:pPr>
            <a:r>
              <a:rPr lang="en-US" sz="1360" b="1" dirty="0">
                <a:solidFill>
                  <a:srgbClr val="3A9D6E"/>
                </a:solidFill>
                <a:latin typeface="Calibri" pitchFamily="34" charset="0"/>
                <a:ea typeface="Calibri" pitchFamily="34" charset="-122"/>
                <a:cs typeface="Calibri" pitchFamily="34" charset="-120"/>
              </a:rPr>
              <a:t>3</a:t>
            </a:r>
            <a:endParaRPr lang="en-US" sz="1360" dirty="0"/>
          </a:p>
        </p:txBody>
      </p:sp>
      <p:sp>
        <p:nvSpPr>
          <p:cNvPr id="36" name="Text 34"/>
          <p:cNvSpPr txBox="1"/>
          <p:nvPr/>
        </p:nvSpPr>
        <p:spPr>
          <a:xfrm>
            <a:off x="6976872" y="382219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Klik ‘&gt;’ Quiz: Fewer, Easy, fokus sepadan slaid</a:t>
            </a:r>
            <a:endParaRPr lang="en-US" sz="1150" dirty="0"/>
          </a:p>
        </p:txBody>
      </p:sp>
      <p:sp>
        <p:nvSpPr>
          <p:cNvPr id="37" name="Shape 35"/>
          <p:cNvSpPr/>
          <p:nvPr/>
        </p:nvSpPr>
        <p:spPr>
          <a:xfrm>
            <a:off x="6428232" y="4526280"/>
            <a:ext cx="365760" cy="365760"/>
          </a:xfrm>
          <a:prstGeom prst="ellipse">
            <a:avLst/>
          </a:prstGeom>
          <a:solidFill>
            <a:srgbClr val="FFFFFF"/>
          </a:solidFill>
          <a:ln w="25400">
            <a:solidFill>
              <a:srgbClr val="3A9D6E"/>
            </a:solidFill>
            <a:prstDash val="solid"/>
          </a:ln>
        </p:spPr>
      </p:sp>
      <p:sp>
        <p:nvSpPr>
          <p:cNvPr id="38" name="Text 36"/>
          <p:cNvSpPr txBox="1"/>
          <p:nvPr/>
        </p:nvSpPr>
        <p:spPr>
          <a:xfrm>
            <a:off x="6428232" y="4526280"/>
            <a:ext cx="365760" cy="365760"/>
          </a:xfrm>
          <a:prstGeom prst="rect">
            <a:avLst/>
          </a:prstGeom>
          <a:noFill/>
          <a:ln/>
        </p:spPr>
        <p:txBody>
          <a:bodyPr wrap="square" lIns="0" tIns="0" rIns="0" bIns="0" rtlCol="0" anchor="ctr"/>
          <a:lstStyle/>
          <a:p>
            <a:pPr algn="ctr" indent="0" marL="0">
              <a:buNone/>
            </a:pPr>
            <a:r>
              <a:rPr lang="en-US" sz="1360" b="1" dirty="0">
                <a:solidFill>
                  <a:srgbClr val="3A9D6E"/>
                </a:solidFill>
                <a:latin typeface="Calibri" pitchFamily="34" charset="0"/>
                <a:ea typeface="Calibri" pitchFamily="34" charset="-122"/>
                <a:cs typeface="Calibri" pitchFamily="34" charset="-120"/>
              </a:rPr>
              <a:t>4</a:t>
            </a:r>
            <a:endParaRPr lang="en-US" sz="1360" dirty="0"/>
          </a:p>
        </p:txBody>
      </p:sp>
      <p:sp>
        <p:nvSpPr>
          <p:cNvPr id="39" name="Text 37"/>
          <p:cNvSpPr txBox="1"/>
          <p:nvPr/>
        </p:nvSpPr>
        <p:spPr>
          <a:xfrm>
            <a:off x="6976872" y="446227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Jawab kuiz sendiri; cari soalan yang lemah</a:t>
            </a:r>
            <a:endParaRPr lang="en-US" sz="1150" dirty="0"/>
          </a:p>
        </p:txBody>
      </p:sp>
      <p:sp>
        <p:nvSpPr>
          <p:cNvPr id="40" name="Shape 38"/>
          <p:cNvSpPr/>
          <p:nvPr/>
        </p:nvSpPr>
        <p:spPr>
          <a:xfrm>
            <a:off x="6428232" y="5166360"/>
            <a:ext cx="365760" cy="365760"/>
          </a:xfrm>
          <a:prstGeom prst="ellipse">
            <a:avLst/>
          </a:prstGeom>
          <a:solidFill>
            <a:srgbClr val="FFFFFF"/>
          </a:solidFill>
          <a:ln w="25400">
            <a:solidFill>
              <a:srgbClr val="3A9D6E"/>
            </a:solidFill>
            <a:prstDash val="solid"/>
          </a:ln>
        </p:spPr>
      </p:sp>
      <p:sp>
        <p:nvSpPr>
          <p:cNvPr id="41" name="Text 39"/>
          <p:cNvSpPr txBox="1"/>
          <p:nvPr/>
        </p:nvSpPr>
        <p:spPr>
          <a:xfrm>
            <a:off x="6428232" y="5166360"/>
            <a:ext cx="365760" cy="365760"/>
          </a:xfrm>
          <a:prstGeom prst="rect">
            <a:avLst/>
          </a:prstGeom>
          <a:noFill/>
          <a:ln/>
        </p:spPr>
        <p:txBody>
          <a:bodyPr wrap="square" lIns="0" tIns="0" rIns="0" bIns="0" rtlCol="0" anchor="ctr"/>
          <a:lstStyle/>
          <a:p>
            <a:pPr algn="ctr" indent="0" marL="0">
              <a:buNone/>
            </a:pPr>
            <a:r>
              <a:rPr lang="en-US" sz="1360" b="1" dirty="0">
                <a:solidFill>
                  <a:srgbClr val="3A9D6E"/>
                </a:solidFill>
                <a:latin typeface="Calibri" pitchFamily="34" charset="0"/>
                <a:ea typeface="Calibri" pitchFamily="34" charset="-122"/>
                <a:cs typeface="Calibri" pitchFamily="34" charset="-120"/>
              </a:rPr>
              <a:t>5</a:t>
            </a:r>
            <a:endParaRPr lang="en-US" sz="1360" dirty="0"/>
          </a:p>
        </p:txBody>
      </p:sp>
      <p:sp>
        <p:nvSpPr>
          <p:cNvPr id="42" name="Text 40"/>
          <p:cNvSpPr txBox="1"/>
          <p:nvPr/>
        </p:nvSpPr>
        <p:spPr>
          <a:xfrm>
            <a:off x="6976872" y="510235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Baiki: jana semula dengan arahan khusus</a:t>
            </a:r>
            <a:endParaRPr lang="en-US" sz="1150" dirty="0"/>
          </a:p>
        </p:txBody>
      </p:sp>
      <p:sp>
        <p:nvSpPr>
          <p:cNvPr id="43" name="Shape 41"/>
          <p:cNvSpPr/>
          <p:nvPr/>
        </p:nvSpPr>
        <p:spPr>
          <a:xfrm>
            <a:off x="640080" y="5806440"/>
            <a:ext cx="10908792" cy="548640"/>
          </a:xfrm>
          <a:prstGeom prst="roundRect">
            <a:avLst>
              <a:gd name="adj" fmla="val 16667"/>
            </a:avLst>
          </a:prstGeom>
          <a:solidFill>
            <a:srgbClr val="FBEFD3"/>
          </a:solidFill>
          <a:ln/>
        </p:spPr>
      </p:sp>
      <p:pic>
        <p:nvPicPr>
          <p:cNvPr id="44" name="Image 0" descr="icons/lightbulb-amber.png">    </p:cNvPr>
          <p:cNvPicPr>
            <a:picLocks noChangeAspect="1"/>
          </p:cNvPicPr>
          <p:nvPr/>
        </p:nvPicPr>
        <p:blipFill>
          <a:blip r:embed="rId2"/>
          <a:stretch>
            <a:fillRect/>
          </a:stretch>
        </p:blipFill>
        <p:spPr>
          <a:xfrm>
            <a:off x="841248" y="5934456"/>
            <a:ext cx="292608" cy="292608"/>
          </a:xfrm>
          <a:prstGeom prst="rect">
            <a:avLst/>
          </a:prstGeom>
        </p:spPr>
      </p:pic>
      <p:sp>
        <p:nvSpPr>
          <p:cNvPr id="45" name="Text 42"/>
          <p:cNvSpPr txBox="1"/>
          <p:nvPr/>
        </p:nvSpPr>
        <p:spPr>
          <a:xfrm>
            <a:off x="1280160" y="5806440"/>
            <a:ext cx="10040112" cy="54864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Berpasangan jika akses terhad: seorang mengendalikan, seorang menyemak. Hantar satu pautan bahan ke Ruang Pameran.</a:t>
            </a:r>
            <a:endParaRPr lang="en-US" sz="1250" dirty="0"/>
          </a:p>
        </p:txBody>
      </p:sp>
      <p:sp>
        <p:nvSpPr>
          <p:cNvPr id="46" name="Text 43"/>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7" name="Text 44"/>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2  ·  18 / 30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548640" y="137160"/>
            <a:ext cx="4754880" cy="2926080"/>
          </a:xfrm>
          <a:prstGeom prst="rect">
            <a:avLst/>
          </a:prstGeom>
          <a:noFill/>
          <a:ln/>
        </p:spPr>
        <p:txBody>
          <a:bodyPr wrap="square" lIns="0" tIns="0" rIns="0" bIns="0" rtlCol="0" anchor="ctr"/>
          <a:lstStyle/>
          <a:p>
            <a:pPr indent="0" marL="0">
              <a:buNone/>
            </a:pPr>
            <a:r>
              <a:rPr lang="en-US" sz="20000" b="1" dirty="0">
                <a:solidFill>
                  <a:srgbClr val="7A63C9">
                    <a:alpha val="16000"/>
                  </a:srgbClr>
                </a:solidFill>
                <a:latin typeface="Cambria" pitchFamily="34" charset="0"/>
                <a:ea typeface="Cambria" pitchFamily="34" charset="-122"/>
                <a:cs typeface="Cambria" pitchFamily="34" charset="-120"/>
              </a:rPr>
              <a:t>03</a:t>
            </a:r>
            <a:endParaRPr lang="en-US" sz="20000" dirty="0"/>
          </a:p>
        </p:txBody>
      </p:sp>
      <p:sp>
        <p:nvSpPr>
          <p:cNvPr id="3" name="Text 1"/>
          <p:cNvSpPr txBox="1"/>
          <p:nvPr/>
        </p:nvSpPr>
        <p:spPr>
          <a:xfrm>
            <a:off x="640080" y="2514600"/>
            <a:ext cx="6766560" cy="320040"/>
          </a:xfrm>
          <a:prstGeom prst="rect">
            <a:avLst/>
          </a:prstGeom>
          <a:noFill/>
          <a:ln/>
        </p:spPr>
        <p:txBody>
          <a:bodyPr wrap="square" lIns="0" tIns="0" rIns="0" bIns="0" rtlCol="0" anchor="ctr"/>
          <a:lstStyle/>
          <a:p>
            <a:pPr indent="0" marL="0">
              <a:buNone/>
            </a:pPr>
            <a:r>
              <a:rPr lang="en-US" sz="1250" b="1" spc="300" kern="0" dirty="0">
                <a:solidFill>
                  <a:srgbClr val="7A63C9"/>
                </a:solidFill>
                <a:latin typeface="Calibri" pitchFamily="34" charset="0"/>
                <a:ea typeface="Calibri" pitchFamily="34" charset="-122"/>
                <a:cs typeface="Calibri" pitchFamily="34" charset="-120"/>
              </a:rPr>
              <a:t>SLOT 3</a:t>
            </a:r>
            <a:endParaRPr lang="en-US" sz="1250" dirty="0"/>
          </a:p>
        </p:txBody>
      </p:sp>
      <p:sp>
        <p:nvSpPr>
          <p:cNvPr id="4" name="Text 2"/>
          <p:cNvSpPr txBox="1"/>
          <p:nvPr/>
        </p:nvSpPr>
        <p:spPr>
          <a:xfrm>
            <a:off x="640080" y="2880360"/>
            <a:ext cx="6766560" cy="1371600"/>
          </a:xfrm>
          <a:prstGeom prst="rect">
            <a:avLst/>
          </a:prstGeom>
          <a:noFill/>
          <a:ln/>
        </p:spPr>
        <p:txBody>
          <a:bodyPr wrap="square" lIns="0" tIns="0" rIns="0" bIns="0" rtlCol="0" anchor="ctr"/>
          <a:lstStyle/>
          <a:p>
            <a:pPr indent="0" marL="0">
              <a:buNone/>
            </a:pPr>
            <a:r>
              <a:rPr lang="en-US" sz="4800" b="1" dirty="0">
                <a:solidFill>
                  <a:srgbClr val="F2F6F5"/>
                </a:solidFill>
                <a:latin typeface="Cambria" pitchFamily="34" charset="0"/>
                <a:ea typeface="Cambria" pitchFamily="34" charset="-122"/>
                <a:cs typeface="Cambria" pitchFamily="34" charset="-120"/>
              </a:rPr>
              <a:t>Canva AI</a:t>
            </a:r>
            <a:endParaRPr lang="en-US" sz="4800" dirty="0"/>
          </a:p>
          <a:p>
            <a:pPr indent="0" marL="0">
              <a:buNone/>
            </a:pPr>
            <a:r>
              <a:rPr lang="en-US" sz="4800" b="1" dirty="0">
                <a:solidFill>
                  <a:srgbClr val="F2F6F5"/>
                </a:solidFill>
                <a:latin typeface="Cambria" pitchFamily="34" charset="0"/>
                <a:ea typeface="Cambria" pitchFamily="34" charset="-122"/>
                <a:cs typeface="Cambria" pitchFamily="34" charset="-120"/>
              </a:rPr>
              <a:t>for Education</a:t>
            </a:r>
            <a:endParaRPr lang="en-US" sz="4800" dirty="0"/>
          </a:p>
        </p:txBody>
      </p:sp>
      <p:sp>
        <p:nvSpPr>
          <p:cNvPr id="5" name="Text 3"/>
          <p:cNvSpPr txBox="1"/>
          <p:nvPr/>
        </p:nvSpPr>
        <p:spPr>
          <a:xfrm>
            <a:off x="640080" y="4343400"/>
            <a:ext cx="6583680" cy="1005840"/>
          </a:xfrm>
          <a:prstGeom prst="rect">
            <a:avLst/>
          </a:prstGeom>
          <a:noFill/>
          <a:ln/>
        </p:spPr>
        <p:txBody>
          <a:bodyPr wrap="square" lIns="0" tIns="0" rIns="0" bIns="0" rtlCol="0" anchor="ctr"/>
          <a:lstStyle/>
          <a:p>
            <a:pPr indent="0" marL="0">
              <a:buNone/>
            </a:pPr>
            <a:r>
              <a:rPr lang="en-US" sz="1450" dirty="0">
                <a:solidFill>
                  <a:srgbClr val="A9BBC0"/>
                </a:solidFill>
                <a:latin typeface="Calibri" pitchFamily="34" charset="0"/>
                <a:ea typeface="Calibri" pitchFamily="34" charset="-122"/>
                <a:cs typeface="Calibri" pitchFamily="34" charset="-120"/>
              </a:rPr>
              <a:t>Studio visual percuma untuk guru DELIMa: slaid daripada rangka yang disemak, aktiviti murid siap agih, Magic tools dan Canva Code.</a:t>
            </a:r>
            <a:endParaRPr lang="en-US" sz="1450" dirty="0"/>
          </a:p>
        </p:txBody>
      </p:sp>
      <p:pic>
        <p:nvPicPr>
          <p:cNvPr id="6" name="Image 0" descr="img/div3.png">    </p:cNvPr>
          <p:cNvPicPr>
            <a:picLocks noChangeAspect="1"/>
          </p:cNvPicPr>
          <p:nvPr/>
        </p:nvPicPr>
        <p:blipFill>
          <a:blip r:embed="rId2"/>
          <a:stretch>
            <a:fillRect/>
          </a:stretch>
        </p:blipFill>
        <p:spPr>
          <a:xfrm>
            <a:off x="7635240" y="429441"/>
            <a:ext cx="4206240" cy="5633357"/>
          </a:xfrm>
          <a:prstGeom prst="rect">
            <a:avLst/>
          </a:prstGeom>
        </p:spPr>
      </p:pic>
      <p:sp>
        <p:nvSpPr>
          <p:cNvPr id="7" name="Text 4"/>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8" name="Text 5"/>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Slot 3  ·  19 / 30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PEMBUKAAN</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Alat baharu, cara lama?</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Tiga arahan yang paling kerap ditaip guru. Tidak salah, cuma kecil.</a:t>
            </a:r>
            <a:endParaRPr lang="en-US" sz="1350" dirty="0"/>
          </a:p>
        </p:txBody>
      </p:sp>
      <p:sp>
        <p:nvSpPr>
          <p:cNvPr id="5" name="Shape 3"/>
          <p:cNvSpPr/>
          <p:nvPr/>
        </p:nvSpPr>
        <p:spPr>
          <a:xfrm>
            <a:off x="640080" y="1874520"/>
            <a:ext cx="3429000" cy="1234440"/>
          </a:xfrm>
          <a:prstGeom prst="roundRect">
            <a:avLst>
              <a:gd name="adj" fmla="val 7407"/>
            </a:avLst>
          </a:prstGeom>
          <a:solidFill>
            <a:srgbClr val="FBE4DE"/>
          </a:solidFill>
          <a:ln/>
        </p:spPr>
      </p:sp>
      <p:pic>
        <p:nvPicPr>
          <p:cNvPr id="6" name="Image 0" descr="icons/quote-coral.png">    </p:cNvPr>
          <p:cNvPicPr>
            <a:picLocks noChangeAspect="1"/>
          </p:cNvPicPr>
          <p:nvPr/>
        </p:nvPicPr>
        <p:blipFill>
          <a:blip r:embed="rId2"/>
          <a:stretch>
            <a:fillRect/>
          </a:stretch>
        </p:blipFill>
        <p:spPr>
          <a:xfrm>
            <a:off x="841248" y="2057400"/>
            <a:ext cx="274320" cy="274320"/>
          </a:xfrm>
          <a:prstGeom prst="rect">
            <a:avLst/>
          </a:prstGeom>
        </p:spPr>
      </p:pic>
      <p:sp>
        <p:nvSpPr>
          <p:cNvPr id="7" name="Text 4"/>
          <p:cNvSpPr txBox="1"/>
          <p:nvPr/>
        </p:nvSpPr>
        <p:spPr>
          <a:xfrm>
            <a:off x="1234440" y="1874520"/>
            <a:ext cx="2743200" cy="123444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“Tolong buat 'lesson plan'.”</a:t>
            </a:r>
            <a:endParaRPr lang="en-US" sz="1500" dirty="0"/>
          </a:p>
        </p:txBody>
      </p:sp>
      <p:sp>
        <p:nvSpPr>
          <p:cNvPr id="8" name="Shape 5"/>
          <p:cNvSpPr/>
          <p:nvPr/>
        </p:nvSpPr>
        <p:spPr>
          <a:xfrm>
            <a:off x="4297680" y="1874520"/>
            <a:ext cx="3429000" cy="1234440"/>
          </a:xfrm>
          <a:prstGeom prst="roundRect">
            <a:avLst>
              <a:gd name="adj" fmla="val 7407"/>
            </a:avLst>
          </a:prstGeom>
          <a:solidFill>
            <a:srgbClr val="DDF0EE"/>
          </a:solidFill>
          <a:ln/>
        </p:spPr>
      </p:sp>
      <p:pic>
        <p:nvPicPr>
          <p:cNvPr id="9" name="Image 1" descr="icons/quote-teal.png">    </p:cNvPr>
          <p:cNvPicPr>
            <a:picLocks noChangeAspect="1"/>
          </p:cNvPicPr>
          <p:nvPr/>
        </p:nvPicPr>
        <p:blipFill>
          <a:blip r:embed="rId3"/>
          <a:stretch>
            <a:fillRect/>
          </a:stretch>
        </p:blipFill>
        <p:spPr>
          <a:xfrm>
            <a:off x="4498848" y="2057400"/>
            <a:ext cx="274320" cy="274320"/>
          </a:xfrm>
          <a:prstGeom prst="rect">
            <a:avLst/>
          </a:prstGeom>
        </p:spPr>
      </p:pic>
      <p:sp>
        <p:nvSpPr>
          <p:cNvPr id="10" name="Text 6"/>
          <p:cNvSpPr txBox="1"/>
          <p:nvPr/>
        </p:nvSpPr>
        <p:spPr>
          <a:xfrm>
            <a:off x="4892040" y="1874520"/>
            <a:ext cx="2743200" cy="123444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“Tolong buat 10 soalan kuiz.”</a:t>
            </a:r>
            <a:endParaRPr lang="en-US" sz="1500" dirty="0"/>
          </a:p>
        </p:txBody>
      </p:sp>
      <p:sp>
        <p:nvSpPr>
          <p:cNvPr id="11" name="Shape 7"/>
          <p:cNvSpPr/>
          <p:nvPr/>
        </p:nvSpPr>
        <p:spPr>
          <a:xfrm>
            <a:off x="7955280" y="1874520"/>
            <a:ext cx="3429000" cy="1234440"/>
          </a:xfrm>
          <a:prstGeom prst="roundRect">
            <a:avLst>
              <a:gd name="adj" fmla="val 7407"/>
            </a:avLst>
          </a:prstGeom>
          <a:solidFill>
            <a:srgbClr val="DFF1E7"/>
          </a:solidFill>
          <a:ln/>
        </p:spPr>
      </p:sp>
      <p:pic>
        <p:nvPicPr>
          <p:cNvPr id="12" name="Image 2" descr="icons/quote-sea.png">    </p:cNvPr>
          <p:cNvPicPr>
            <a:picLocks noChangeAspect="1"/>
          </p:cNvPicPr>
          <p:nvPr/>
        </p:nvPicPr>
        <p:blipFill>
          <a:blip r:embed="rId4"/>
          <a:stretch>
            <a:fillRect/>
          </a:stretch>
        </p:blipFill>
        <p:spPr>
          <a:xfrm>
            <a:off x="8156448" y="2057400"/>
            <a:ext cx="274320" cy="274320"/>
          </a:xfrm>
          <a:prstGeom prst="rect">
            <a:avLst/>
          </a:prstGeom>
        </p:spPr>
      </p:pic>
      <p:sp>
        <p:nvSpPr>
          <p:cNvPr id="13" name="Text 8"/>
          <p:cNvSpPr txBox="1"/>
          <p:nvPr/>
        </p:nvSpPr>
        <p:spPr>
          <a:xfrm>
            <a:off x="8549640" y="1874520"/>
            <a:ext cx="2743200" cy="123444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“Tolong ringkaskan PDF ini.”</a:t>
            </a:r>
            <a:endParaRPr lang="en-US" sz="1500" dirty="0"/>
          </a:p>
        </p:txBody>
      </p:sp>
      <p:sp>
        <p:nvSpPr>
          <p:cNvPr id="14" name="Shape 9"/>
          <p:cNvSpPr/>
          <p:nvPr/>
        </p:nvSpPr>
        <p:spPr>
          <a:xfrm>
            <a:off x="640080" y="3383280"/>
            <a:ext cx="7589520" cy="2286000"/>
          </a:xfrm>
          <a:prstGeom prst="roundRect">
            <a:avLst>
              <a:gd name="adj" fmla="val 4000"/>
            </a:avLst>
          </a:prstGeom>
          <a:solidFill>
            <a:srgbClr val="1B323C"/>
          </a:solidFill>
          <a:ln w="9525">
            <a:solidFill>
              <a:srgbClr val="2C4A56"/>
            </a:solidFill>
            <a:prstDash val="solid"/>
          </a:ln>
        </p:spPr>
      </p:sp>
      <p:sp>
        <p:nvSpPr>
          <p:cNvPr id="15" name="Text 10"/>
          <p:cNvSpPr txBox="1"/>
          <p:nvPr/>
        </p:nvSpPr>
        <p:spPr>
          <a:xfrm>
            <a:off x="914400" y="3566160"/>
            <a:ext cx="6858000" cy="237744"/>
          </a:xfrm>
          <a:prstGeom prst="rect">
            <a:avLst/>
          </a:prstGeom>
          <a:noFill/>
          <a:ln/>
        </p:spPr>
        <p:txBody>
          <a:bodyPr wrap="square" lIns="0" tIns="0" rIns="0" bIns="0" rtlCol="0" anchor="ctr"/>
          <a:lstStyle/>
          <a:p>
            <a:pPr indent="0" marL="0">
              <a:buNone/>
            </a:pPr>
            <a:r>
              <a:rPr lang="en-US" sz="950" b="1" spc="200" kern="0" dirty="0">
                <a:solidFill>
                  <a:srgbClr val="4FC3BC"/>
                </a:solidFill>
                <a:latin typeface="Calibri" pitchFamily="34" charset="0"/>
                <a:ea typeface="Calibri" pitchFamily="34" charset="-122"/>
                <a:cs typeface="Calibri" pitchFamily="34" charset="-120"/>
              </a:rPr>
              <a:t>CARA YANG LEBIH SENANG</a:t>
            </a:r>
            <a:endParaRPr lang="en-US" sz="950" dirty="0"/>
          </a:p>
        </p:txBody>
      </p:sp>
      <p:sp>
        <p:nvSpPr>
          <p:cNvPr id="16" name="Text 11"/>
          <p:cNvSpPr txBox="1"/>
          <p:nvPr/>
        </p:nvSpPr>
        <p:spPr>
          <a:xfrm>
            <a:off x="914400" y="3840480"/>
            <a:ext cx="7040880" cy="457200"/>
          </a:xfrm>
          <a:prstGeom prst="rect">
            <a:avLst/>
          </a:prstGeom>
          <a:noFill/>
          <a:ln/>
        </p:spPr>
        <p:txBody>
          <a:bodyPr wrap="square" lIns="0" tIns="0" rIns="0" bIns="0" rtlCol="0" anchor="ctr"/>
          <a:lstStyle/>
          <a:p>
            <a:pPr indent="0" marL="0">
              <a:buNone/>
            </a:pPr>
            <a:r>
              <a:rPr lang="en-US" sz="1500" dirty="0">
                <a:solidFill>
                  <a:srgbClr val="A9BBC0"/>
                </a:solidFill>
                <a:latin typeface="Calibri" pitchFamily="34" charset="0"/>
                <a:ea typeface="Calibri" pitchFamily="34" charset="-122"/>
                <a:cs typeface="Calibri" pitchFamily="34" charset="-120"/>
              </a:rPr>
              <a:t>Selama ini: satu arahan, satu jawapan, kita sunting sendiri.</a:t>
            </a:r>
            <a:endParaRPr lang="en-US" sz="1500" dirty="0"/>
          </a:p>
        </p:txBody>
      </p:sp>
      <p:sp>
        <p:nvSpPr>
          <p:cNvPr id="17" name="Text 12"/>
          <p:cNvSpPr txBox="1"/>
          <p:nvPr/>
        </p:nvSpPr>
        <p:spPr>
          <a:xfrm>
            <a:off x="914400" y="4297680"/>
            <a:ext cx="7040880" cy="1188720"/>
          </a:xfrm>
          <a:prstGeom prst="rect">
            <a:avLst/>
          </a:prstGeom>
          <a:noFill/>
          <a:ln/>
        </p:spPr>
        <p:txBody>
          <a:bodyPr wrap="square" lIns="0" tIns="0" rIns="0" bIns="0" rtlCol="0" anchor="t"/>
          <a:lstStyle/>
          <a:p>
            <a:pPr indent="0" marL="0">
              <a:buNone/>
            </a:pPr>
            <a:r>
              <a:rPr lang="en-US" sz="1900" b="1" dirty="0">
                <a:solidFill>
                  <a:srgbClr val="F2F6F5"/>
                </a:solidFill>
                <a:latin typeface="Cambria" pitchFamily="34" charset="0"/>
                <a:ea typeface="Cambria" pitchFamily="34" charset="-122"/>
                <a:cs typeface="Cambria" pitchFamily="34" charset="-120"/>
              </a:rPr>
              <a:t>Cuba cara ini: beritahu AI siapa murid anda dan apa sasarannya, kemudian biar AI yang susun langkahnya.</a:t>
            </a:r>
            <a:endParaRPr lang="en-US" sz="1900" dirty="0"/>
          </a:p>
        </p:txBody>
      </p:sp>
      <p:sp>
        <p:nvSpPr>
          <p:cNvPr id="18" name="Shape 13"/>
          <p:cNvSpPr/>
          <p:nvPr/>
        </p:nvSpPr>
        <p:spPr>
          <a:xfrm>
            <a:off x="8549640" y="3383280"/>
            <a:ext cx="3017520" cy="2286000"/>
          </a:xfrm>
          <a:prstGeom prst="roundRect">
            <a:avLst>
              <a:gd name="adj" fmla="val 5600"/>
            </a:avLst>
          </a:prstGeom>
          <a:solidFill>
            <a:srgbClr val="FFFFFF"/>
          </a:solidFill>
          <a:ln w="9525">
            <a:solidFill>
              <a:srgbClr val="DCE5E3"/>
            </a:solidFill>
            <a:prstDash val="solid"/>
          </a:ln>
        </p:spPr>
      </p:sp>
      <p:pic>
        <p:nvPicPr>
          <p:cNvPr id="19" name="Image 3" descr="img/outcome.png">    </p:cNvPr>
          <p:cNvPicPr>
            <a:picLocks noChangeAspect="1"/>
          </p:cNvPicPr>
          <p:nvPr/>
        </p:nvPicPr>
        <p:blipFill>
          <a:blip r:embed="rId5"/>
          <a:stretch>
            <a:fillRect/>
          </a:stretch>
        </p:blipFill>
        <p:spPr>
          <a:xfrm>
            <a:off x="8659368" y="3574938"/>
            <a:ext cx="2798064" cy="1902684"/>
          </a:xfrm>
          <a:prstGeom prst="rect">
            <a:avLst/>
          </a:prstGeom>
        </p:spPr>
      </p:pic>
      <p:sp>
        <p:nvSpPr>
          <p:cNvPr id="20" name="Shape 14"/>
          <p:cNvSpPr/>
          <p:nvPr/>
        </p:nvSpPr>
        <p:spPr>
          <a:xfrm>
            <a:off x="8686800" y="5897880"/>
            <a:ext cx="64008" cy="64008"/>
          </a:xfrm>
          <a:prstGeom prst="ellipse">
            <a:avLst/>
          </a:prstGeom>
          <a:solidFill>
            <a:srgbClr val="F6CFC4"/>
          </a:solidFill>
          <a:ln/>
        </p:spPr>
      </p:sp>
      <p:sp>
        <p:nvSpPr>
          <p:cNvPr id="21" name="Shape 15"/>
          <p:cNvSpPr/>
          <p:nvPr/>
        </p:nvSpPr>
        <p:spPr>
          <a:xfrm>
            <a:off x="8887968" y="5897880"/>
            <a:ext cx="64008" cy="64008"/>
          </a:xfrm>
          <a:prstGeom prst="ellipse">
            <a:avLst/>
          </a:prstGeom>
          <a:solidFill>
            <a:srgbClr val="F6CFC4"/>
          </a:solidFill>
          <a:ln/>
        </p:spPr>
      </p:sp>
      <p:sp>
        <p:nvSpPr>
          <p:cNvPr id="22" name="Shape 16"/>
          <p:cNvSpPr/>
          <p:nvPr/>
        </p:nvSpPr>
        <p:spPr>
          <a:xfrm>
            <a:off x="9089136" y="5897880"/>
            <a:ext cx="64008" cy="64008"/>
          </a:xfrm>
          <a:prstGeom prst="ellipse">
            <a:avLst/>
          </a:prstGeom>
          <a:solidFill>
            <a:srgbClr val="F6CFC4"/>
          </a:solidFill>
          <a:ln/>
        </p:spPr>
      </p:sp>
      <p:sp>
        <p:nvSpPr>
          <p:cNvPr id="23" name="Shape 17"/>
          <p:cNvSpPr/>
          <p:nvPr/>
        </p:nvSpPr>
        <p:spPr>
          <a:xfrm>
            <a:off x="9290304" y="5897880"/>
            <a:ext cx="64008" cy="64008"/>
          </a:xfrm>
          <a:prstGeom prst="ellipse">
            <a:avLst/>
          </a:prstGeom>
          <a:solidFill>
            <a:srgbClr val="F6CFC4"/>
          </a:solidFill>
          <a:ln/>
        </p:spPr>
      </p:sp>
      <p:sp>
        <p:nvSpPr>
          <p:cNvPr id="24" name="Shape 18"/>
          <p:cNvSpPr/>
          <p:nvPr/>
        </p:nvSpPr>
        <p:spPr>
          <a:xfrm>
            <a:off x="9491472" y="5897880"/>
            <a:ext cx="64008" cy="64008"/>
          </a:xfrm>
          <a:prstGeom prst="ellipse">
            <a:avLst/>
          </a:prstGeom>
          <a:solidFill>
            <a:srgbClr val="F6CFC4"/>
          </a:solidFill>
          <a:ln/>
        </p:spPr>
      </p:sp>
      <p:sp>
        <p:nvSpPr>
          <p:cNvPr id="25" name="Shape 19"/>
          <p:cNvSpPr/>
          <p:nvPr/>
        </p:nvSpPr>
        <p:spPr>
          <a:xfrm>
            <a:off x="9692640" y="5897880"/>
            <a:ext cx="64008" cy="64008"/>
          </a:xfrm>
          <a:prstGeom prst="ellipse">
            <a:avLst/>
          </a:prstGeom>
          <a:solidFill>
            <a:srgbClr val="F6CFC4"/>
          </a:solidFill>
          <a:ln/>
        </p:spPr>
      </p:sp>
      <p:sp>
        <p:nvSpPr>
          <p:cNvPr id="26" name="Shape 20"/>
          <p:cNvSpPr/>
          <p:nvPr/>
        </p:nvSpPr>
        <p:spPr>
          <a:xfrm>
            <a:off x="8686800" y="6099048"/>
            <a:ext cx="64008" cy="64008"/>
          </a:xfrm>
          <a:prstGeom prst="ellipse">
            <a:avLst/>
          </a:prstGeom>
          <a:solidFill>
            <a:srgbClr val="F6CFC4"/>
          </a:solidFill>
          <a:ln/>
        </p:spPr>
      </p:sp>
      <p:sp>
        <p:nvSpPr>
          <p:cNvPr id="27" name="Shape 21"/>
          <p:cNvSpPr/>
          <p:nvPr/>
        </p:nvSpPr>
        <p:spPr>
          <a:xfrm>
            <a:off x="8887968" y="6099048"/>
            <a:ext cx="64008" cy="64008"/>
          </a:xfrm>
          <a:prstGeom prst="ellipse">
            <a:avLst/>
          </a:prstGeom>
          <a:solidFill>
            <a:srgbClr val="F6CFC4"/>
          </a:solidFill>
          <a:ln/>
        </p:spPr>
      </p:sp>
      <p:sp>
        <p:nvSpPr>
          <p:cNvPr id="28" name="Shape 22"/>
          <p:cNvSpPr/>
          <p:nvPr/>
        </p:nvSpPr>
        <p:spPr>
          <a:xfrm>
            <a:off x="9089136" y="6099048"/>
            <a:ext cx="64008" cy="64008"/>
          </a:xfrm>
          <a:prstGeom prst="ellipse">
            <a:avLst/>
          </a:prstGeom>
          <a:solidFill>
            <a:srgbClr val="F6CFC4"/>
          </a:solidFill>
          <a:ln/>
        </p:spPr>
      </p:sp>
      <p:sp>
        <p:nvSpPr>
          <p:cNvPr id="29" name="Shape 23"/>
          <p:cNvSpPr/>
          <p:nvPr/>
        </p:nvSpPr>
        <p:spPr>
          <a:xfrm>
            <a:off x="9290304" y="6099048"/>
            <a:ext cx="64008" cy="64008"/>
          </a:xfrm>
          <a:prstGeom prst="ellipse">
            <a:avLst/>
          </a:prstGeom>
          <a:solidFill>
            <a:srgbClr val="F6CFC4"/>
          </a:solidFill>
          <a:ln/>
        </p:spPr>
      </p:sp>
      <p:sp>
        <p:nvSpPr>
          <p:cNvPr id="30" name="Shape 24"/>
          <p:cNvSpPr/>
          <p:nvPr/>
        </p:nvSpPr>
        <p:spPr>
          <a:xfrm>
            <a:off x="9491472" y="6099048"/>
            <a:ext cx="64008" cy="64008"/>
          </a:xfrm>
          <a:prstGeom prst="ellipse">
            <a:avLst/>
          </a:prstGeom>
          <a:solidFill>
            <a:srgbClr val="F6CFC4"/>
          </a:solidFill>
          <a:ln/>
        </p:spPr>
      </p:sp>
      <p:sp>
        <p:nvSpPr>
          <p:cNvPr id="31" name="Shape 25"/>
          <p:cNvSpPr/>
          <p:nvPr/>
        </p:nvSpPr>
        <p:spPr>
          <a:xfrm>
            <a:off x="9692640" y="6099048"/>
            <a:ext cx="64008" cy="64008"/>
          </a:xfrm>
          <a:prstGeom prst="ellipse">
            <a:avLst/>
          </a:prstGeom>
          <a:solidFill>
            <a:srgbClr val="F6CFC4"/>
          </a:solidFill>
          <a:ln/>
        </p:spPr>
      </p:sp>
      <p:sp>
        <p:nvSpPr>
          <p:cNvPr id="32" name="Shape 26"/>
          <p:cNvSpPr/>
          <p:nvPr/>
        </p:nvSpPr>
        <p:spPr>
          <a:xfrm>
            <a:off x="8686800" y="6300216"/>
            <a:ext cx="64008" cy="64008"/>
          </a:xfrm>
          <a:prstGeom prst="ellipse">
            <a:avLst/>
          </a:prstGeom>
          <a:solidFill>
            <a:srgbClr val="F6CFC4"/>
          </a:solidFill>
          <a:ln/>
        </p:spPr>
      </p:sp>
      <p:sp>
        <p:nvSpPr>
          <p:cNvPr id="33" name="Shape 27"/>
          <p:cNvSpPr/>
          <p:nvPr/>
        </p:nvSpPr>
        <p:spPr>
          <a:xfrm>
            <a:off x="8887968" y="6300216"/>
            <a:ext cx="64008" cy="64008"/>
          </a:xfrm>
          <a:prstGeom prst="ellipse">
            <a:avLst/>
          </a:prstGeom>
          <a:solidFill>
            <a:srgbClr val="F6CFC4"/>
          </a:solidFill>
          <a:ln/>
        </p:spPr>
      </p:sp>
      <p:sp>
        <p:nvSpPr>
          <p:cNvPr id="34" name="Shape 28"/>
          <p:cNvSpPr/>
          <p:nvPr/>
        </p:nvSpPr>
        <p:spPr>
          <a:xfrm>
            <a:off x="9089136" y="6300216"/>
            <a:ext cx="64008" cy="64008"/>
          </a:xfrm>
          <a:prstGeom prst="ellipse">
            <a:avLst/>
          </a:prstGeom>
          <a:solidFill>
            <a:srgbClr val="F6CFC4"/>
          </a:solidFill>
          <a:ln/>
        </p:spPr>
      </p:sp>
      <p:sp>
        <p:nvSpPr>
          <p:cNvPr id="35" name="Shape 29"/>
          <p:cNvSpPr/>
          <p:nvPr/>
        </p:nvSpPr>
        <p:spPr>
          <a:xfrm>
            <a:off x="9290304" y="6300216"/>
            <a:ext cx="64008" cy="64008"/>
          </a:xfrm>
          <a:prstGeom prst="ellipse">
            <a:avLst/>
          </a:prstGeom>
          <a:solidFill>
            <a:srgbClr val="F6CFC4"/>
          </a:solidFill>
          <a:ln/>
        </p:spPr>
      </p:sp>
      <p:sp>
        <p:nvSpPr>
          <p:cNvPr id="36" name="Shape 30"/>
          <p:cNvSpPr/>
          <p:nvPr/>
        </p:nvSpPr>
        <p:spPr>
          <a:xfrm>
            <a:off x="9491472" y="6300216"/>
            <a:ext cx="64008" cy="64008"/>
          </a:xfrm>
          <a:prstGeom prst="ellipse">
            <a:avLst/>
          </a:prstGeom>
          <a:solidFill>
            <a:srgbClr val="F6CFC4"/>
          </a:solidFill>
          <a:ln/>
        </p:spPr>
      </p:sp>
      <p:sp>
        <p:nvSpPr>
          <p:cNvPr id="37" name="Shape 31"/>
          <p:cNvSpPr/>
          <p:nvPr/>
        </p:nvSpPr>
        <p:spPr>
          <a:xfrm>
            <a:off x="9692640" y="6300216"/>
            <a:ext cx="64008" cy="64008"/>
          </a:xfrm>
          <a:prstGeom prst="ellipse">
            <a:avLst/>
          </a:prstGeom>
          <a:solidFill>
            <a:srgbClr val="F6CFC4"/>
          </a:solidFill>
          <a:ln/>
        </p:spPr>
      </p:sp>
      <p:sp>
        <p:nvSpPr>
          <p:cNvPr id="38" name="Text 3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9" name="Text 3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Pembukaan  ·  02 / 30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7A63C9"/>
                </a:solidFill>
                <a:latin typeface="Calibri" pitchFamily="34" charset="0"/>
                <a:ea typeface="Calibri" pitchFamily="34" charset="-122"/>
                <a:cs typeface="Calibri" pitchFamily="34" charset="-120"/>
              </a:rPr>
              <a:t>SLOT 3 · CANVA AI</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Canva for Education: Premium Percuma untuk Guru</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Log masuk melalui akaun MOE; menu ‘Classroom’ di bar sisi menandakan akaun pendidikan aktif</a:t>
            </a:r>
            <a:endParaRPr lang="en-US" sz="1350" dirty="0"/>
          </a:p>
        </p:txBody>
      </p:sp>
      <p:sp>
        <p:nvSpPr>
          <p:cNvPr id="5" name="Shape 3"/>
          <p:cNvSpPr/>
          <p:nvPr/>
        </p:nvSpPr>
        <p:spPr>
          <a:xfrm>
            <a:off x="640080" y="1828800"/>
            <a:ext cx="3502152" cy="2148840"/>
          </a:xfrm>
          <a:prstGeom prst="roundRect">
            <a:avLst>
              <a:gd name="adj" fmla="val 4255"/>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548640" cy="548640"/>
          </a:xfrm>
          <a:prstGeom prst="ellipse">
            <a:avLst/>
          </a:prstGeom>
          <a:solidFill>
            <a:srgbClr val="E8E3F6"/>
          </a:solidFill>
          <a:ln/>
        </p:spPr>
      </p:sp>
      <p:pic>
        <p:nvPicPr>
          <p:cNvPr id="7" name="Image 0" descr="icons/graduation-violet.png">    </p:cNvPr>
          <p:cNvPicPr>
            <a:picLocks noChangeAspect="1"/>
          </p:cNvPicPr>
          <p:nvPr/>
        </p:nvPicPr>
        <p:blipFill>
          <a:blip r:embed="rId2"/>
          <a:stretch>
            <a:fillRect/>
          </a:stretch>
        </p:blipFill>
        <p:spPr>
          <a:xfrm>
            <a:off x="978408" y="2167128"/>
            <a:ext cx="274320" cy="274320"/>
          </a:xfrm>
          <a:prstGeom prst="rect">
            <a:avLst/>
          </a:prstGeom>
        </p:spPr>
      </p:pic>
      <p:sp>
        <p:nvSpPr>
          <p:cNvPr id="8" name="Text 5"/>
          <p:cNvSpPr txBox="1"/>
          <p:nvPr/>
        </p:nvSpPr>
        <p:spPr>
          <a:xfrm>
            <a:off x="3090672" y="1874520"/>
            <a:ext cx="914400" cy="548640"/>
          </a:xfrm>
          <a:prstGeom prst="rect">
            <a:avLst/>
          </a:prstGeom>
          <a:noFill/>
          <a:ln/>
        </p:spPr>
        <p:txBody>
          <a:bodyPr wrap="square" lIns="0" tIns="0" rIns="0" bIns="0" rtlCol="0" anchor="ctr"/>
          <a:lstStyle/>
          <a:p>
            <a:pPr algn="r" indent="0" marL="0">
              <a:buNone/>
            </a:pPr>
            <a:r>
              <a:rPr lang="en-US" sz="3000" b="1" dirty="0">
                <a:solidFill>
                  <a:srgbClr val="D5CCEE"/>
                </a:solidFill>
                <a:latin typeface="Cambria" pitchFamily="34" charset="0"/>
                <a:ea typeface="Cambria" pitchFamily="34" charset="-122"/>
                <a:cs typeface="Cambria" pitchFamily="34" charset="-120"/>
              </a:rPr>
              <a:t>1</a:t>
            </a:r>
            <a:endParaRPr lang="en-US" sz="3000" dirty="0"/>
          </a:p>
        </p:txBody>
      </p:sp>
      <p:sp>
        <p:nvSpPr>
          <p:cNvPr id="9" name="Text 6"/>
          <p:cNvSpPr txBox="1"/>
          <p:nvPr/>
        </p:nvSpPr>
        <p:spPr>
          <a:xfrm>
            <a:off x="841248" y="2697480"/>
            <a:ext cx="3099816"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Semua ciri premium</a:t>
            </a:r>
            <a:endParaRPr lang="en-US" sz="1350" dirty="0"/>
          </a:p>
        </p:txBody>
      </p:sp>
      <p:sp>
        <p:nvSpPr>
          <p:cNvPr id="10" name="Text 7"/>
          <p:cNvSpPr txBox="1"/>
          <p:nvPr/>
        </p:nvSpPr>
        <p:spPr>
          <a:xfrm>
            <a:off x="841248" y="3127248"/>
            <a:ext cx="3099816" cy="71323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Berjuta templat, elemen premium, Magic tools, Canva Code dan penjana aktiviti murid, tanpa bayaran.</a:t>
            </a:r>
            <a:endParaRPr lang="en-US" sz="1050" dirty="0"/>
          </a:p>
        </p:txBody>
      </p:sp>
      <p:sp>
        <p:nvSpPr>
          <p:cNvPr id="11" name="Shape 8"/>
          <p:cNvSpPr/>
          <p:nvPr/>
        </p:nvSpPr>
        <p:spPr>
          <a:xfrm>
            <a:off x="4343400" y="1828800"/>
            <a:ext cx="3502152" cy="2148840"/>
          </a:xfrm>
          <a:prstGeom prst="roundRect">
            <a:avLst>
              <a:gd name="adj" fmla="val 4255"/>
            </a:avLst>
          </a:prstGeom>
          <a:solidFill>
            <a:srgbClr val="FBE4DE"/>
          </a:solidFill>
          <a:ln/>
        </p:spPr>
      </p:sp>
      <p:sp>
        <p:nvSpPr>
          <p:cNvPr id="12" name="Shape 9"/>
          <p:cNvSpPr/>
          <p:nvPr/>
        </p:nvSpPr>
        <p:spPr>
          <a:xfrm>
            <a:off x="4544568" y="2029968"/>
            <a:ext cx="548640" cy="548640"/>
          </a:xfrm>
          <a:prstGeom prst="ellipse">
            <a:avLst/>
          </a:prstGeom>
          <a:solidFill>
            <a:srgbClr val="FBE4DE"/>
          </a:solidFill>
          <a:ln/>
        </p:spPr>
      </p:sp>
      <p:pic>
        <p:nvPicPr>
          <p:cNvPr id="13" name="Image 1" descr="icons/students-coral.png">    </p:cNvPr>
          <p:cNvPicPr>
            <a:picLocks noChangeAspect="1"/>
          </p:cNvPicPr>
          <p:nvPr/>
        </p:nvPicPr>
        <p:blipFill>
          <a:blip r:embed="rId3"/>
          <a:stretch>
            <a:fillRect/>
          </a:stretch>
        </p:blipFill>
        <p:spPr>
          <a:xfrm>
            <a:off x="4681728" y="2167128"/>
            <a:ext cx="274320" cy="274320"/>
          </a:xfrm>
          <a:prstGeom prst="rect">
            <a:avLst/>
          </a:prstGeom>
        </p:spPr>
      </p:pic>
      <p:sp>
        <p:nvSpPr>
          <p:cNvPr id="14" name="Text 10"/>
          <p:cNvSpPr txBox="1"/>
          <p:nvPr/>
        </p:nvSpPr>
        <p:spPr>
          <a:xfrm>
            <a:off x="6793992" y="1874520"/>
            <a:ext cx="914400" cy="548640"/>
          </a:xfrm>
          <a:prstGeom prst="rect">
            <a:avLst/>
          </a:prstGeom>
          <a:noFill/>
          <a:ln/>
        </p:spPr>
        <p:txBody>
          <a:bodyPr wrap="square" lIns="0" tIns="0" rIns="0" bIns="0" rtlCol="0" anchor="ctr"/>
          <a:lstStyle/>
          <a:p>
            <a:pPr algn="r" indent="0" marL="0">
              <a:buNone/>
            </a:pPr>
            <a:r>
              <a:rPr lang="en-US" sz="3000" b="1" dirty="0">
                <a:solidFill>
                  <a:srgbClr val="F6CFC4"/>
                </a:solidFill>
                <a:latin typeface="Cambria" pitchFamily="34" charset="0"/>
                <a:ea typeface="Cambria" pitchFamily="34" charset="-122"/>
                <a:cs typeface="Cambria" pitchFamily="34" charset="-120"/>
              </a:rPr>
              <a:t>2</a:t>
            </a:r>
            <a:endParaRPr lang="en-US" sz="3000" dirty="0"/>
          </a:p>
        </p:txBody>
      </p:sp>
      <p:sp>
        <p:nvSpPr>
          <p:cNvPr id="15" name="Text 11"/>
          <p:cNvSpPr txBox="1"/>
          <p:nvPr/>
        </p:nvSpPr>
        <p:spPr>
          <a:xfrm>
            <a:off x="4544568" y="2697480"/>
            <a:ext cx="3099816"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Classroom &amp; aktiviti murid</a:t>
            </a:r>
            <a:endParaRPr lang="en-US" sz="1350" dirty="0"/>
          </a:p>
        </p:txBody>
      </p:sp>
      <p:sp>
        <p:nvSpPr>
          <p:cNvPr id="16" name="Text 12"/>
          <p:cNvSpPr txBox="1"/>
          <p:nvPr/>
        </p:nvSpPr>
        <p:spPr>
          <a:xfrm>
            <a:off x="4544568" y="3127248"/>
            <a:ext cx="3099816" cy="71323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Cipta kelas, agihkan aktiviti dengan ‘Assign’ dan lihat hasil murid dalam satu tempat.</a:t>
            </a:r>
            <a:endParaRPr lang="en-US" sz="1050" dirty="0"/>
          </a:p>
        </p:txBody>
      </p:sp>
      <p:sp>
        <p:nvSpPr>
          <p:cNvPr id="17" name="Shape 13"/>
          <p:cNvSpPr/>
          <p:nvPr/>
        </p:nvSpPr>
        <p:spPr>
          <a:xfrm>
            <a:off x="8046720" y="1828800"/>
            <a:ext cx="3502152" cy="2148840"/>
          </a:xfrm>
          <a:prstGeom prst="roundRect">
            <a:avLst>
              <a:gd name="adj" fmla="val 4255"/>
            </a:avLst>
          </a:prstGeom>
          <a:solidFill>
            <a:srgbClr val="FFFFFF"/>
          </a:solidFill>
          <a:ln w="15875">
            <a:solidFill>
              <a:srgbClr val="E0A82E"/>
            </a:solidFill>
            <a:prstDash val="solid"/>
          </a:ln>
        </p:spPr>
      </p:sp>
      <p:sp>
        <p:nvSpPr>
          <p:cNvPr id="18" name="Shape 14"/>
          <p:cNvSpPr/>
          <p:nvPr/>
        </p:nvSpPr>
        <p:spPr>
          <a:xfrm>
            <a:off x="8247888" y="2029968"/>
            <a:ext cx="548640" cy="548640"/>
          </a:xfrm>
          <a:prstGeom prst="ellipse">
            <a:avLst/>
          </a:prstGeom>
          <a:solidFill>
            <a:srgbClr val="FBEFD3"/>
          </a:solidFill>
          <a:ln/>
        </p:spPr>
      </p:sp>
      <p:pic>
        <p:nvPicPr>
          <p:cNvPr id="19" name="Image 2" descr="icons/layers-amber.png">    </p:cNvPr>
          <p:cNvPicPr>
            <a:picLocks noChangeAspect="1"/>
          </p:cNvPicPr>
          <p:nvPr/>
        </p:nvPicPr>
        <p:blipFill>
          <a:blip r:embed="rId4"/>
          <a:stretch>
            <a:fillRect/>
          </a:stretch>
        </p:blipFill>
        <p:spPr>
          <a:xfrm>
            <a:off x="8385048" y="2167128"/>
            <a:ext cx="274320" cy="274320"/>
          </a:xfrm>
          <a:prstGeom prst="rect">
            <a:avLst/>
          </a:prstGeom>
        </p:spPr>
      </p:pic>
      <p:sp>
        <p:nvSpPr>
          <p:cNvPr id="20" name="Text 15"/>
          <p:cNvSpPr txBox="1"/>
          <p:nvPr/>
        </p:nvSpPr>
        <p:spPr>
          <a:xfrm>
            <a:off x="10497312" y="1874520"/>
            <a:ext cx="914400" cy="548640"/>
          </a:xfrm>
          <a:prstGeom prst="rect">
            <a:avLst/>
          </a:prstGeom>
          <a:noFill/>
          <a:ln/>
        </p:spPr>
        <p:txBody>
          <a:bodyPr wrap="square" lIns="0" tIns="0" rIns="0" bIns="0" rtlCol="0" anchor="ctr"/>
          <a:lstStyle/>
          <a:p>
            <a:pPr algn="r" indent="0" marL="0">
              <a:buNone/>
            </a:pPr>
            <a:r>
              <a:rPr lang="en-US" sz="3000" b="1" dirty="0">
                <a:solidFill>
                  <a:srgbClr val="F4DFA8"/>
                </a:solidFill>
                <a:latin typeface="Cambria" pitchFamily="34" charset="0"/>
                <a:ea typeface="Cambria" pitchFamily="34" charset="-122"/>
                <a:cs typeface="Cambria" pitchFamily="34" charset="-120"/>
              </a:rPr>
              <a:t>3</a:t>
            </a:r>
            <a:endParaRPr lang="en-US" sz="3000" dirty="0"/>
          </a:p>
        </p:txBody>
      </p:sp>
      <p:sp>
        <p:nvSpPr>
          <p:cNvPr id="21" name="Text 16"/>
          <p:cNvSpPr txBox="1"/>
          <p:nvPr/>
        </p:nvSpPr>
        <p:spPr>
          <a:xfrm>
            <a:off x="8247888" y="2697480"/>
            <a:ext cx="3099816"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Kekal milik anda</a:t>
            </a:r>
            <a:endParaRPr lang="en-US" sz="1350" dirty="0"/>
          </a:p>
        </p:txBody>
      </p:sp>
      <p:sp>
        <p:nvSpPr>
          <p:cNvPr id="22" name="Text 17"/>
          <p:cNvSpPr txBox="1"/>
          <p:nvPr/>
        </p:nvSpPr>
        <p:spPr>
          <a:xfrm>
            <a:off x="8247888" y="3127248"/>
            <a:ext cx="3099816" cy="71323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Design tersimpan dalam akaun MOE; kongsi pautan ‘Share’ kepada rakan panitia dan ibu bapa.</a:t>
            </a:r>
            <a:endParaRPr lang="en-US" sz="1050" dirty="0"/>
          </a:p>
        </p:txBody>
      </p:sp>
      <p:sp>
        <p:nvSpPr>
          <p:cNvPr id="23" name="Shape 18"/>
          <p:cNvSpPr/>
          <p:nvPr/>
        </p:nvSpPr>
        <p:spPr>
          <a:xfrm>
            <a:off x="640080" y="4160520"/>
            <a:ext cx="10908792" cy="2103120"/>
          </a:xfrm>
          <a:prstGeom prst="roundRect">
            <a:avLst>
              <a:gd name="adj" fmla="val 6087"/>
            </a:avLst>
          </a:prstGeom>
          <a:solidFill>
            <a:srgbClr val="FFFFFF"/>
          </a:solidFill>
          <a:ln w="9525">
            <a:solidFill>
              <a:srgbClr val="DCE5E3"/>
            </a:solidFill>
            <a:prstDash val="solid"/>
          </a:ln>
        </p:spPr>
      </p:sp>
      <p:pic>
        <p:nvPicPr>
          <p:cNvPr id="24" name="Image 3" descr="img/strip-kelas-band.jpg">    </p:cNvPr>
          <p:cNvPicPr>
            <a:picLocks noChangeAspect="1"/>
          </p:cNvPicPr>
          <p:nvPr/>
        </p:nvPicPr>
        <p:blipFill>
          <a:blip r:embed="rId5"/>
          <a:srcRect l="0" r="0" t="0" b="0"/>
          <a:stretch/>
        </p:blipFill>
        <p:spPr>
          <a:xfrm>
            <a:off x="731520" y="4251960"/>
            <a:ext cx="10725912" cy="1920240"/>
          </a:xfrm>
          <a:prstGeom prst="rect">
            <a:avLst/>
          </a:prstGeom>
        </p:spPr>
      </p:pic>
      <p:sp>
        <p:nvSpPr>
          <p:cNvPr id="25" name="Text 19"/>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6" name="Text 20"/>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3  ·  20 / 30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7A63C9"/>
                </a:solidFill>
                <a:latin typeface="Calibri" pitchFamily="34" charset="0"/>
                <a:ea typeface="Calibri" pitchFamily="34" charset="-122"/>
                <a:cs typeface="Calibri" pitchFamily="34" charset="-120"/>
              </a:rPr>
              <a:t>SLOT 3 · CANVA AI</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Hub Canva AI: Prompt, Rangka, Design</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canva.com/ai · ‘What will we design today?’ · cip: Create student activities, Design, Image, Doc, Code, Video clip</a:t>
            </a:r>
            <a:endParaRPr lang="en-US" sz="1350" dirty="0"/>
          </a:p>
        </p:txBody>
      </p:sp>
      <p:sp>
        <p:nvSpPr>
          <p:cNvPr id="5" name="Shape 3"/>
          <p:cNvSpPr/>
          <p:nvPr/>
        </p:nvSpPr>
        <p:spPr>
          <a:xfrm>
            <a:off x="640080" y="1828800"/>
            <a:ext cx="3331464" cy="2103120"/>
          </a:xfrm>
          <a:prstGeom prst="roundRect">
            <a:avLst>
              <a:gd name="adj" fmla="val 4348"/>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548640" cy="548640"/>
          </a:xfrm>
          <a:prstGeom prst="ellipse">
            <a:avLst/>
          </a:prstGeom>
          <a:solidFill>
            <a:srgbClr val="E8E3F6"/>
          </a:solidFill>
          <a:ln/>
        </p:spPr>
      </p:sp>
      <p:pic>
        <p:nvPicPr>
          <p:cNvPr id="7" name="Image 0" descr="icons/pen-violet.png">    </p:cNvPr>
          <p:cNvPicPr>
            <a:picLocks noChangeAspect="1"/>
          </p:cNvPicPr>
          <p:nvPr/>
        </p:nvPicPr>
        <p:blipFill>
          <a:blip r:embed="rId2"/>
          <a:stretch>
            <a:fillRect/>
          </a:stretch>
        </p:blipFill>
        <p:spPr>
          <a:xfrm>
            <a:off x="978408" y="2167128"/>
            <a:ext cx="274320" cy="274320"/>
          </a:xfrm>
          <a:prstGeom prst="rect">
            <a:avLst/>
          </a:prstGeom>
        </p:spPr>
      </p:pic>
      <p:sp>
        <p:nvSpPr>
          <p:cNvPr id="8" name="Text 5"/>
          <p:cNvSpPr txBox="1"/>
          <p:nvPr/>
        </p:nvSpPr>
        <p:spPr>
          <a:xfrm>
            <a:off x="841248" y="2697480"/>
            <a:ext cx="2929128"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1 · Taip prompt lengkap</a:t>
            </a:r>
            <a:endParaRPr lang="en-US" sz="1350" dirty="0"/>
          </a:p>
        </p:txBody>
      </p:sp>
      <p:sp>
        <p:nvSpPr>
          <p:cNvPr id="9" name="Text 6"/>
          <p:cNvSpPr txBox="1"/>
          <p:nvPr/>
        </p:nvSpPr>
        <p:spPr>
          <a:xfrm>
            <a:off x="841248" y="3127248"/>
            <a:ext cx="2929128" cy="66751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Bilangan slaid, bahasa, subjek, tahun, tajuk, gaya. Lengkap dan tepat.</a:t>
            </a:r>
            <a:endParaRPr lang="en-US" sz="1050" dirty="0"/>
          </a:p>
        </p:txBody>
      </p:sp>
      <p:sp>
        <p:nvSpPr>
          <p:cNvPr id="10" name="Shape 7"/>
          <p:cNvSpPr/>
          <p:nvPr/>
        </p:nvSpPr>
        <p:spPr>
          <a:xfrm>
            <a:off x="4044696" y="2697480"/>
            <a:ext cx="310896" cy="365760"/>
          </a:xfrm>
          <a:prstGeom prst="rightArrow">
            <a:avLst/>
          </a:prstGeom>
          <a:solidFill>
            <a:srgbClr val="7A63C9"/>
          </a:solidFill>
          <a:ln/>
        </p:spPr>
      </p:sp>
      <p:sp>
        <p:nvSpPr>
          <p:cNvPr id="11" name="Shape 8"/>
          <p:cNvSpPr/>
          <p:nvPr/>
        </p:nvSpPr>
        <p:spPr>
          <a:xfrm>
            <a:off x="4428744" y="1828800"/>
            <a:ext cx="3331464" cy="2103120"/>
          </a:xfrm>
          <a:prstGeom prst="roundRect">
            <a:avLst>
              <a:gd name="adj" fmla="val 4348"/>
            </a:avLst>
          </a:prstGeom>
          <a:solidFill>
            <a:srgbClr val="FFFFFF"/>
          </a:solidFill>
          <a:ln w="15875">
            <a:solidFill>
              <a:srgbClr val="E0A82E"/>
            </a:solidFill>
            <a:prstDash val="solid"/>
          </a:ln>
        </p:spPr>
      </p:sp>
      <p:sp>
        <p:nvSpPr>
          <p:cNvPr id="12" name="Shape 9"/>
          <p:cNvSpPr/>
          <p:nvPr/>
        </p:nvSpPr>
        <p:spPr>
          <a:xfrm>
            <a:off x="4629912" y="2029968"/>
            <a:ext cx="548640" cy="548640"/>
          </a:xfrm>
          <a:prstGeom prst="ellipse">
            <a:avLst/>
          </a:prstGeom>
          <a:solidFill>
            <a:srgbClr val="FBEFD3"/>
          </a:solidFill>
          <a:ln/>
        </p:spPr>
      </p:sp>
      <p:pic>
        <p:nvPicPr>
          <p:cNvPr id="13" name="Image 1" descr="icons/outline-amber.png">    </p:cNvPr>
          <p:cNvPicPr>
            <a:picLocks noChangeAspect="1"/>
          </p:cNvPicPr>
          <p:nvPr/>
        </p:nvPicPr>
        <p:blipFill>
          <a:blip r:embed="rId3"/>
          <a:stretch>
            <a:fillRect/>
          </a:stretch>
        </p:blipFill>
        <p:spPr>
          <a:xfrm>
            <a:off x="4767072" y="2167128"/>
            <a:ext cx="274320" cy="274320"/>
          </a:xfrm>
          <a:prstGeom prst="rect">
            <a:avLst/>
          </a:prstGeom>
        </p:spPr>
      </p:pic>
      <p:sp>
        <p:nvSpPr>
          <p:cNvPr id="14" name="Text 10"/>
          <p:cNvSpPr txBox="1"/>
          <p:nvPr/>
        </p:nvSpPr>
        <p:spPr>
          <a:xfrm>
            <a:off x="4629912" y="2697480"/>
            <a:ext cx="2929128"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2 · Semak rangka (Cuba)</a:t>
            </a:r>
            <a:endParaRPr lang="en-US" sz="1350" dirty="0"/>
          </a:p>
        </p:txBody>
      </p:sp>
      <p:sp>
        <p:nvSpPr>
          <p:cNvPr id="15" name="Text 11"/>
          <p:cNvSpPr txBox="1"/>
          <p:nvPr/>
        </p:nvSpPr>
        <p:spPr>
          <a:xfrm>
            <a:off x="4629912" y="3127248"/>
            <a:ext cx="2929128" cy="66751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Canva cadangkan outline: ikon pensel untuk edit, tong untuk padam, ‘+ Add page’ untuk tambah. Betulkan fakta di sini.</a:t>
            </a:r>
            <a:endParaRPr lang="en-US" sz="1050" dirty="0"/>
          </a:p>
        </p:txBody>
      </p:sp>
      <p:sp>
        <p:nvSpPr>
          <p:cNvPr id="16" name="Shape 12"/>
          <p:cNvSpPr/>
          <p:nvPr/>
        </p:nvSpPr>
        <p:spPr>
          <a:xfrm>
            <a:off x="7833360" y="2697480"/>
            <a:ext cx="310896" cy="365760"/>
          </a:xfrm>
          <a:prstGeom prst="rightArrow">
            <a:avLst/>
          </a:prstGeom>
          <a:solidFill>
            <a:srgbClr val="7A63C9"/>
          </a:solidFill>
          <a:ln/>
        </p:spPr>
      </p:sp>
      <p:sp>
        <p:nvSpPr>
          <p:cNvPr id="17" name="Shape 13"/>
          <p:cNvSpPr/>
          <p:nvPr/>
        </p:nvSpPr>
        <p:spPr>
          <a:xfrm>
            <a:off x="8217408" y="1828800"/>
            <a:ext cx="3331464" cy="2103120"/>
          </a:xfrm>
          <a:prstGeom prst="roundRect">
            <a:avLst>
              <a:gd name="adj" fmla="val 4348"/>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8" name="Shape 14"/>
          <p:cNvSpPr/>
          <p:nvPr/>
        </p:nvSpPr>
        <p:spPr>
          <a:xfrm>
            <a:off x="8418576" y="2029968"/>
            <a:ext cx="548640" cy="548640"/>
          </a:xfrm>
          <a:prstGeom prst="ellipse">
            <a:avLst/>
          </a:prstGeom>
          <a:solidFill>
            <a:srgbClr val="DFF1E7"/>
          </a:solidFill>
          <a:ln/>
        </p:spPr>
      </p:sp>
      <p:pic>
        <p:nvPicPr>
          <p:cNvPr id="19" name="Image 2" descr="icons/wand-sea.png">    </p:cNvPr>
          <p:cNvPicPr>
            <a:picLocks noChangeAspect="1"/>
          </p:cNvPicPr>
          <p:nvPr/>
        </p:nvPicPr>
        <p:blipFill>
          <a:blip r:embed="rId4"/>
          <a:stretch>
            <a:fillRect/>
          </a:stretch>
        </p:blipFill>
        <p:spPr>
          <a:xfrm>
            <a:off x="8555736" y="2167128"/>
            <a:ext cx="274320" cy="274320"/>
          </a:xfrm>
          <a:prstGeom prst="rect">
            <a:avLst/>
          </a:prstGeom>
        </p:spPr>
      </p:pic>
      <p:sp>
        <p:nvSpPr>
          <p:cNvPr id="20" name="Text 15"/>
          <p:cNvSpPr txBox="1"/>
          <p:nvPr/>
        </p:nvSpPr>
        <p:spPr>
          <a:xfrm>
            <a:off x="8418576" y="2697480"/>
            <a:ext cx="2929128" cy="457200"/>
          </a:xfrm>
          <a:prstGeom prst="rect">
            <a:avLst/>
          </a:prstGeom>
          <a:noFill/>
          <a:ln/>
        </p:spPr>
        <p:txBody>
          <a:bodyPr wrap="square" lIns="0" tIns="0" rIns="0" bIns="0" rtlCol="0" anchor="t"/>
          <a:lstStyle/>
          <a:p>
            <a:pPr indent="0" marL="0">
              <a:buNone/>
            </a:pPr>
            <a:r>
              <a:rPr lang="en-US" sz="1350" b="1" dirty="0">
                <a:solidFill>
                  <a:srgbClr val="15262B"/>
                </a:solidFill>
                <a:latin typeface="Calibri" pitchFamily="34" charset="0"/>
                <a:ea typeface="Calibri" pitchFamily="34" charset="-122"/>
                <a:cs typeface="Calibri" pitchFamily="34" charset="-120"/>
              </a:rPr>
              <a:t>3 · Generate design (Buat)</a:t>
            </a:r>
            <a:endParaRPr lang="en-US" sz="1350" dirty="0"/>
          </a:p>
        </p:txBody>
      </p:sp>
      <p:sp>
        <p:nvSpPr>
          <p:cNvPr id="21" name="Text 16"/>
          <p:cNvSpPr txBox="1"/>
          <p:nvPr/>
        </p:nvSpPr>
        <p:spPr>
          <a:xfrm>
            <a:off x="8418576" y="3127248"/>
            <a:ext cx="2929128" cy="66751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Pratonton muncul dalam perbualan; klik untuk buka editor penuh. Arahan susulan: ‘tukar tema’, ‘tambah slaid aktiviti’.</a:t>
            </a:r>
            <a:endParaRPr lang="en-US" sz="1050" dirty="0"/>
          </a:p>
        </p:txBody>
      </p:sp>
      <p:sp>
        <p:nvSpPr>
          <p:cNvPr id="22" name="Shape 17"/>
          <p:cNvSpPr/>
          <p:nvPr/>
        </p:nvSpPr>
        <p:spPr>
          <a:xfrm>
            <a:off x="640080" y="4114800"/>
            <a:ext cx="6949440" cy="1554480"/>
          </a:xfrm>
          <a:prstGeom prst="roundRect">
            <a:avLst>
              <a:gd name="adj" fmla="val 5882"/>
            </a:avLst>
          </a:prstGeom>
          <a:solidFill>
            <a:srgbClr val="0E1B22"/>
          </a:solidFill>
          <a:ln/>
        </p:spPr>
      </p:sp>
      <p:sp>
        <p:nvSpPr>
          <p:cNvPr id="23" name="Text 18"/>
          <p:cNvSpPr txBox="1"/>
          <p:nvPr/>
        </p:nvSpPr>
        <p:spPr>
          <a:xfrm>
            <a:off x="841248" y="4224528"/>
            <a:ext cx="6547104" cy="219456"/>
          </a:xfrm>
          <a:prstGeom prst="rect">
            <a:avLst/>
          </a:prstGeom>
          <a:noFill/>
          <a:ln/>
        </p:spPr>
        <p:txBody>
          <a:bodyPr wrap="square" lIns="0" tIns="0" rIns="0" bIns="0" rtlCol="0" anchor="ctr"/>
          <a:lstStyle/>
          <a:p>
            <a:pPr indent="0" marL="0">
              <a:buNone/>
            </a:pPr>
            <a:r>
              <a:rPr lang="en-US" sz="900" b="1" spc="200" kern="0" dirty="0">
                <a:solidFill>
                  <a:srgbClr val="7A63C9"/>
                </a:solidFill>
                <a:latin typeface="Calibri" pitchFamily="34" charset="0"/>
                <a:ea typeface="Calibri" pitchFamily="34" charset="-122"/>
                <a:cs typeface="Calibri" pitchFamily="34" charset="-120"/>
              </a:rPr>
              <a:t>PROMPT CONTOH (AKTIVITI 3, SEDIA SALIN DI LMS)</a:t>
            </a:r>
            <a:endParaRPr lang="en-US" sz="900" dirty="0"/>
          </a:p>
        </p:txBody>
      </p:sp>
      <p:sp>
        <p:nvSpPr>
          <p:cNvPr id="24" name="Text 19"/>
          <p:cNvSpPr txBox="1"/>
          <p:nvPr/>
        </p:nvSpPr>
        <p:spPr>
          <a:xfrm>
            <a:off x="841248" y="4480560"/>
            <a:ext cx="6547104" cy="1097280"/>
          </a:xfrm>
          <a:prstGeom prst="rect">
            <a:avLst/>
          </a:prstGeom>
          <a:noFill/>
          <a:ln/>
        </p:spPr>
        <p:txBody>
          <a:bodyPr wrap="square" lIns="0" tIns="0" rIns="0" bIns="0" rtlCol="0" anchor="t"/>
          <a:lstStyle/>
          <a:p>
            <a:pPr indent="0" marL="0">
              <a:buNone/>
            </a:pPr>
            <a:r>
              <a:rPr lang="en-US" sz="1200" dirty="0">
                <a:solidFill>
                  <a:srgbClr val="D9E8EA"/>
                </a:solidFill>
                <a:latin typeface="Courier New" pitchFamily="34" charset="0"/>
                <a:ea typeface="Courier New" pitchFamily="34" charset="-122"/>
                <a:cs typeface="Courier New" pitchFamily="34" charset="-120"/>
              </a:rPr>
              <a:t>Hasilkan slaid pembentangan 8 muka dalam Bahasa Melayu untuk PdP Sains Tahun 4 bertajuk Sistem Pernafasan Manusia, gaya ceria dan mesra murid sekolah rendah, ada slaid objektif pembelajaran di awal dan soalan kuiz 3 pilihan pada slaid akhir.</a:t>
            </a:r>
            <a:endParaRPr lang="en-US" sz="1200" dirty="0"/>
          </a:p>
        </p:txBody>
      </p:sp>
      <p:sp>
        <p:nvSpPr>
          <p:cNvPr id="25" name="Shape 20"/>
          <p:cNvSpPr/>
          <p:nvPr/>
        </p:nvSpPr>
        <p:spPr>
          <a:xfrm>
            <a:off x="7772400" y="4114800"/>
            <a:ext cx="3776472" cy="1554480"/>
          </a:xfrm>
          <a:prstGeom prst="roundRect">
            <a:avLst>
              <a:gd name="adj" fmla="val 5882"/>
            </a:avLst>
          </a:prstGeom>
          <a:solidFill>
            <a:srgbClr val="FBEFD3"/>
          </a:solidFill>
          <a:ln/>
        </p:spPr>
      </p:sp>
      <p:pic>
        <p:nvPicPr>
          <p:cNvPr id="26" name="Image 3" descr="icons/lightbulb-amber.png">    </p:cNvPr>
          <p:cNvPicPr>
            <a:picLocks noChangeAspect="1"/>
          </p:cNvPicPr>
          <p:nvPr/>
        </p:nvPicPr>
        <p:blipFill>
          <a:blip r:embed="rId5"/>
          <a:stretch>
            <a:fillRect/>
          </a:stretch>
        </p:blipFill>
        <p:spPr>
          <a:xfrm>
            <a:off x="7955280" y="4297680"/>
            <a:ext cx="329184" cy="329184"/>
          </a:xfrm>
          <a:prstGeom prst="rect">
            <a:avLst/>
          </a:prstGeom>
        </p:spPr>
      </p:pic>
      <p:sp>
        <p:nvSpPr>
          <p:cNvPr id="27" name="Text 21"/>
          <p:cNvSpPr txBox="1"/>
          <p:nvPr/>
        </p:nvSpPr>
        <p:spPr>
          <a:xfrm>
            <a:off x="8412480" y="4224528"/>
            <a:ext cx="3017520" cy="365760"/>
          </a:xfrm>
          <a:prstGeom prst="rect">
            <a:avLst/>
          </a:prstGeom>
          <a:noFill/>
          <a:ln/>
        </p:spPr>
        <p:txBody>
          <a:bodyPr wrap="square" lIns="0" tIns="0" rIns="0" bIns="0" rtlCol="0" anchor="ctr"/>
          <a:lstStyle/>
          <a:p>
            <a:pPr indent="0" marL="0">
              <a:buNone/>
            </a:pPr>
            <a:r>
              <a:rPr lang="en-US" sz="1200" b="1" dirty="0">
                <a:solidFill>
                  <a:srgbClr val="15262B"/>
                </a:solidFill>
                <a:latin typeface="Calibri" pitchFamily="34" charset="0"/>
                <a:ea typeface="Calibri" pitchFamily="34" charset="-122"/>
                <a:cs typeface="Calibri" pitchFamily="34" charset="-120"/>
              </a:rPr>
              <a:t>Bawa rangka Notebook ke Canva</a:t>
            </a:r>
            <a:endParaRPr lang="en-US" sz="1200" dirty="0"/>
          </a:p>
        </p:txBody>
      </p:sp>
      <p:sp>
        <p:nvSpPr>
          <p:cNvPr id="28" name="Text 22"/>
          <p:cNvSpPr txBox="1"/>
          <p:nvPr/>
        </p:nvSpPr>
        <p:spPr>
          <a:xfrm>
            <a:off x="7955280" y="4617720"/>
            <a:ext cx="3429000" cy="1005840"/>
          </a:xfrm>
          <a:prstGeom prst="rect">
            <a:avLst/>
          </a:prstGeom>
          <a:noFill/>
          <a:ln/>
        </p:spPr>
        <p:txBody>
          <a:bodyPr wrap="square" lIns="0" tIns="0" rIns="0" bIns="0" rtlCol="0" anchor="t"/>
          <a:lstStyle/>
          <a:p>
            <a:pPr indent="0" marL="0">
              <a:buNone/>
            </a:pPr>
            <a:r>
              <a:rPr lang="en-US" sz="1000" dirty="0">
                <a:solidFill>
                  <a:srgbClr val="5B6E75"/>
                </a:solidFill>
                <a:latin typeface="Calibri" pitchFamily="34" charset="0"/>
                <a:ea typeface="Calibri" pitchFamily="34" charset="-122"/>
                <a:cs typeface="Calibri" pitchFamily="34" charset="-120"/>
              </a:rPr>
              <a:t>Salin tajuk slaid daripada Slide Deck yang sudah diuji dengan Quiz, tampal dalam prompt Canva. Fakta sudah disemak; Canva hanya menambah rupa.</a:t>
            </a:r>
            <a:endParaRPr lang="en-US" sz="1000" dirty="0"/>
          </a:p>
        </p:txBody>
      </p:sp>
      <p:sp>
        <p:nvSpPr>
          <p:cNvPr id="29" name="Shape 23"/>
          <p:cNvSpPr/>
          <p:nvPr/>
        </p:nvSpPr>
        <p:spPr>
          <a:xfrm>
            <a:off x="10405872" y="5760720"/>
            <a:ext cx="1143000" cy="658368"/>
          </a:xfrm>
          <a:prstGeom prst="roundRect">
            <a:avLst>
              <a:gd name="adj" fmla="val 13889"/>
            </a:avLst>
          </a:prstGeom>
          <a:solidFill>
            <a:srgbClr val="FFFFFF"/>
          </a:solidFill>
          <a:ln w="9525">
            <a:solidFill>
              <a:srgbClr val="DCE5E3"/>
            </a:solidFill>
            <a:prstDash val="solid"/>
          </a:ln>
        </p:spPr>
      </p:sp>
      <p:pic>
        <p:nvPicPr>
          <p:cNvPr id="30" name="Image 4" descr="img/aktiviti.png">    </p:cNvPr>
          <p:cNvPicPr>
            <a:picLocks noChangeAspect="1"/>
          </p:cNvPicPr>
          <p:nvPr/>
        </p:nvPicPr>
        <p:blipFill>
          <a:blip r:embed="rId6"/>
          <a:stretch>
            <a:fillRect/>
          </a:stretch>
        </p:blipFill>
        <p:spPr>
          <a:xfrm>
            <a:off x="10753183" y="5870448"/>
            <a:ext cx="448378" cy="438912"/>
          </a:xfrm>
          <a:prstGeom prst="rect">
            <a:avLst/>
          </a:prstGeom>
        </p:spPr>
      </p:pic>
      <p:sp>
        <p:nvSpPr>
          <p:cNvPr id="31" name="Shape 24"/>
          <p:cNvSpPr/>
          <p:nvPr/>
        </p:nvSpPr>
        <p:spPr>
          <a:xfrm>
            <a:off x="640080" y="5806440"/>
            <a:ext cx="64008" cy="64008"/>
          </a:xfrm>
          <a:prstGeom prst="ellipse">
            <a:avLst/>
          </a:prstGeom>
          <a:solidFill>
            <a:srgbClr val="D5CCEE"/>
          </a:solidFill>
          <a:ln/>
        </p:spPr>
      </p:sp>
      <p:sp>
        <p:nvSpPr>
          <p:cNvPr id="32" name="Shape 25"/>
          <p:cNvSpPr/>
          <p:nvPr/>
        </p:nvSpPr>
        <p:spPr>
          <a:xfrm>
            <a:off x="841248" y="5806440"/>
            <a:ext cx="64008" cy="64008"/>
          </a:xfrm>
          <a:prstGeom prst="ellipse">
            <a:avLst/>
          </a:prstGeom>
          <a:solidFill>
            <a:srgbClr val="D5CCEE"/>
          </a:solidFill>
          <a:ln/>
        </p:spPr>
      </p:sp>
      <p:sp>
        <p:nvSpPr>
          <p:cNvPr id="33" name="Shape 26"/>
          <p:cNvSpPr/>
          <p:nvPr/>
        </p:nvSpPr>
        <p:spPr>
          <a:xfrm>
            <a:off x="1042416" y="5806440"/>
            <a:ext cx="64008" cy="64008"/>
          </a:xfrm>
          <a:prstGeom prst="ellipse">
            <a:avLst/>
          </a:prstGeom>
          <a:solidFill>
            <a:srgbClr val="D5CCEE"/>
          </a:solidFill>
          <a:ln/>
        </p:spPr>
      </p:sp>
      <p:sp>
        <p:nvSpPr>
          <p:cNvPr id="34" name="Shape 27"/>
          <p:cNvSpPr/>
          <p:nvPr/>
        </p:nvSpPr>
        <p:spPr>
          <a:xfrm>
            <a:off x="1243584" y="5806440"/>
            <a:ext cx="64008" cy="64008"/>
          </a:xfrm>
          <a:prstGeom prst="ellipse">
            <a:avLst/>
          </a:prstGeom>
          <a:solidFill>
            <a:srgbClr val="D5CCEE"/>
          </a:solidFill>
          <a:ln/>
        </p:spPr>
      </p:sp>
      <p:sp>
        <p:nvSpPr>
          <p:cNvPr id="35" name="Shape 28"/>
          <p:cNvSpPr/>
          <p:nvPr/>
        </p:nvSpPr>
        <p:spPr>
          <a:xfrm>
            <a:off x="1444752" y="5806440"/>
            <a:ext cx="64008" cy="64008"/>
          </a:xfrm>
          <a:prstGeom prst="ellipse">
            <a:avLst/>
          </a:prstGeom>
          <a:solidFill>
            <a:srgbClr val="D5CCEE"/>
          </a:solidFill>
          <a:ln/>
        </p:spPr>
      </p:sp>
      <p:sp>
        <p:nvSpPr>
          <p:cNvPr id="36" name="Shape 29"/>
          <p:cNvSpPr/>
          <p:nvPr/>
        </p:nvSpPr>
        <p:spPr>
          <a:xfrm>
            <a:off x="1645920" y="5806440"/>
            <a:ext cx="64008" cy="64008"/>
          </a:xfrm>
          <a:prstGeom prst="ellipse">
            <a:avLst/>
          </a:prstGeom>
          <a:solidFill>
            <a:srgbClr val="D5CCEE"/>
          </a:solidFill>
          <a:ln/>
        </p:spPr>
      </p:sp>
      <p:sp>
        <p:nvSpPr>
          <p:cNvPr id="37" name="Shape 30"/>
          <p:cNvSpPr/>
          <p:nvPr/>
        </p:nvSpPr>
        <p:spPr>
          <a:xfrm>
            <a:off x="640080" y="6007608"/>
            <a:ext cx="64008" cy="64008"/>
          </a:xfrm>
          <a:prstGeom prst="ellipse">
            <a:avLst/>
          </a:prstGeom>
          <a:solidFill>
            <a:srgbClr val="D5CCEE"/>
          </a:solidFill>
          <a:ln/>
        </p:spPr>
      </p:sp>
      <p:sp>
        <p:nvSpPr>
          <p:cNvPr id="38" name="Shape 31"/>
          <p:cNvSpPr/>
          <p:nvPr/>
        </p:nvSpPr>
        <p:spPr>
          <a:xfrm>
            <a:off x="841248" y="6007608"/>
            <a:ext cx="64008" cy="64008"/>
          </a:xfrm>
          <a:prstGeom prst="ellipse">
            <a:avLst/>
          </a:prstGeom>
          <a:solidFill>
            <a:srgbClr val="D5CCEE"/>
          </a:solidFill>
          <a:ln/>
        </p:spPr>
      </p:sp>
      <p:sp>
        <p:nvSpPr>
          <p:cNvPr id="39" name="Shape 32"/>
          <p:cNvSpPr/>
          <p:nvPr/>
        </p:nvSpPr>
        <p:spPr>
          <a:xfrm>
            <a:off x="1042416" y="6007608"/>
            <a:ext cx="64008" cy="64008"/>
          </a:xfrm>
          <a:prstGeom prst="ellipse">
            <a:avLst/>
          </a:prstGeom>
          <a:solidFill>
            <a:srgbClr val="D5CCEE"/>
          </a:solidFill>
          <a:ln/>
        </p:spPr>
      </p:sp>
      <p:sp>
        <p:nvSpPr>
          <p:cNvPr id="40" name="Shape 33"/>
          <p:cNvSpPr/>
          <p:nvPr/>
        </p:nvSpPr>
        <p:spPr>
          <a:xfrm>
            <a:off x="1243584" y="6007608"/>
            <a:ext cx="64008" cy="64008"/>
          </a:xfrm>
          <a:prstGeom prst="ellipse">
            <a:avLst/>
          </a:prstGeom>
          <a:solidFill>
            <a:srgbClr val="D5CCEE"/>
          </a:solidFill>
          <a:ln/>
        </p:spPr>
      </p:sp>
      <p:sp>
        <p:nvSpPr>
          <p:cNvPr id="41" name="Shape 34"/>
          <p:cNvSpPr/>
          <p:nvPr/>
        </p:nvSpPr>
        <p:spPr>
          <a:xfrm>
            <a:off x="1444752" y="6007608"/>
            <a:ext cx="64008" cy="64008"/>
          </a:xfrm>
          <a:prstGeom prst="ellipse">
            <a:avLst/>
          </a:prstGeom>
          <a:solidFill>
            <a:srgbClr val="D5CCEE"/>
          </a:solidFill>
          <a:ln/>
        </p:spPr>
      </p:sp>
      <p:sp>
        <p:nvSpPr>
          <p:cNvPr id="42" name="Shape 35"/>
          <p:cNvSpPr/>
          <p:nvPr/>
        </p:nvSpPr>
        <p:spPr>
          <a:xfrm>
            <a:off x="1645920" y="6007608"/>
            <a:ext cx="64008" cy="64008"/>
          </a:xfrm>
          <a:prstGeom prst="ellipse">
            <a:avLst/>
          </a:prstGeom>
          <a:solidFill>
            <a:srgbClr val="D5CCEE"/>
          </a:solidFill>
          <a:ln/>
        </p:spPr>
      </p:sp>
      <p:sp>
        <p:nvSpPr>
          <p:cNvPr id="43" name="Shape 36"/>
          <p:cNvSpPr/>
          <p:nvPr/>
        </p:nvSpPr>
        <p:spPr>
          <a:xfrm>
            <a:off x="640080" y="6208776"/>
            <a:ext cx="64008" cy="64008"/>
          </a:xfrm>
          <a:prstGeom prst="ellipse">
            <a:avLst/>
          </a:prstGeom>
          <a:solidFill>
            <a:srgbClr val="D5CCEE"/>
          </a:solidFill>
          <a:ln/>
        </p:spPr>
      </p:sp>
      <p:sp>
        <p:nvSpPr>
          <p:cNvPr id="44" name="Shape 37"/>
          <p:cNvSpPr/>
          <p:nvPr/>
        </p:nvSpPr>
        <p:spPr>
          <a:xfrm>
            <a:off x="841248" y="6208776"/>
            <a:ext cx="64008" cy="64008"/>
          </a:xfrm>
          <a:prstGeom prst="ellipse">
            <a:avLst/>
          </a:prstGeom>
          <a:solidFill>
            <a:srgbClr val="D5CCEE"/>
          </a:solidFill>
          <a:ln/>
        </p:spPr>
      </p:sp>
      <p:sp>
        <p:nvSpPr>
          <p:cNvPr id="45" name="Shape 38"/>
          <p:cNvSpPr/>
          <p:nvPr/>
        </p:nvSpPr>
        <p:spPr>
          <a:xfrm>
            <a:off x="1042416" y="6208776"/>
            <a:ext cx="64008" cy="64008"/>
          </a:xfrm>
          <a:prstGeom prst="ellipse">
            <a:avLst/>
          </a:prstGeom>
          <a:solidFill>
            <a:srgbClr val="D5CCEE"/>
          </a:solidFill>
          <a:ln/>
        </p:spPr>
      </p:sp>
      <p:sp>
        <p:nvSpPr>
          <p:cNvPr id="46" name="Shape 39"/>
          <p:cNvSpPr/>
          <p:nvPr/>
        </p:nvSpPr>
        <p:spPr>
          <a:xfrm>
            <a:off x="1243584" y="6208776"/>
            <a:ext cx="64008" cy="64008"/>
          </a:xfrm>
          <a:prstGeom prst="ellipse">
            <a:avLst/>
          </a:prstGeom>
          <a:solidFill>
            <a:srgbClr val="D5CCEE"/>
          </a:solidFill>
          <a:ln/>
        </p:spPr>
      </p:sp>
      <p:sp>
        <p:nvSpPr>
          <p:cNvPr id="47" name="Shape 40"/>
          <p:cNvSpPr/>
          <p:nvPr/>
        </p:nvSpPr>
        <p:spPr>
          <a:xfrm>
            <a:off x="1444752" y="6208776"/>
            <a:ext cx="64008" cy="64008"/>
          </a:xfrm>
          <a:prstGeom prst="ellipse">
            <a:avLst/>
          </a:prstGeom>
          <a:solidFill>
            <a:srgbClr val="D5CCEE"/>
          </a:solidFill>
          <a:ln/>
        </p:spPr>
      </p:sp>
      <p:sp>
        <p:nvSpPr>
          <p:cNvPr id="48" name="Shape 41"/>
          <p:cNvSpPr/>
          <p:nvPr/>
        </p:nvSpPr>
        <p:spPr>
          <a:xfrm>
            <a:off x="1645920" y="6208776"/>
            <a:ext cx="64008" cy="64008"/>
          </a:xfrm>
          <a:prstGeom prst="ellipse">
            <a:avLst/>
          </a:prstGeom>
          <a:solidFill>
            <a:srgbClr val="D5CCEE"/>
          </a:solidFill>
          <a:ln/>
        </p:spPr>
      </p:sp>
      <p:sp>
        <p:nvSpPr>
          <p:cNvPr id="49" name="Text 4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50" name="Text 4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3  ·  21 / 30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7A63C9"/>
                </a:solidFill>
                <a:latin typeface="Calibri" pitchFamily="34" charset="0"/>
                <a:ea typeface="Calibri" pitchFamily="34" charset="-122"/>
                <a:cs typeface="Calibri" pitchFamily="34" charset="-120"/>
              </a:rPr>
              <a:t>SLOT 3 · CANVA AI</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Tiga Kuasa Tambahan Canva for Education</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Pilih yang paling relevan dengan kelas anda; tidak wajib semua</a:t>
            </a:r>
            <a:endParaRPr lang="en-US" sz="1350" dirty="0"/>
          </a:p>
        </p:txBody>
      </p:sp>
      <p:sp>
        <p:nvSpPr>
          <p:cNvPr id="5" name="Shape 3"/>
          <p:cNvSpPr/>
          <p:nvPr/>
        </p:nvSpPr>
        <p:spPr>
          <a:xfrm>
            <a:off x="640080" y="1828800"/>
            <a:ext cx="7680960" cy="1143000"/>
          </a:xfrm>
          <a:prstGeom prst="roundRect">
            <a:avLst>
              <a:gd name="adj" fmla="val 8000"/>
            </a:avLst>
          </a:prstGeom>
          <a:solidFill>
            <a:srgbClr val="FFFFFF"/>
          </a:solidFill>
          <a:ln w="15875">
            <a:solidFill>
              <a:srgbClr val="7A63C9"/>
            </a:solidFill>
            <a:prstDash val="solid"/>
          </a:ln>
        </p:spPr>
      </p:sp>
      <p:sp>
        <p:nvSpPr>
          <p:cNvPr id="6" name="Shape 4"/>
          <p:cNvSpPr/>
          <p:nvPr/>
        </p:nvSpPr>
        <p:spPr>
          <a:xfrm>
            <a:off x="822960" y="2011680"/>
            <a:ext cx="365760" cy="365760"/>
          </a:xfrm>
          <a:prstGeom prst="roundRect">
            <a:avLst>
              <a:gd name="adj" fmla="val 30000"/>
            </a:avLst>
          </a:prstGeom>
          <a:solidFill>
            <a:srgbClr val="7A63C9"/>
          </a:solidFill>
          <a:ln/>
        </p:spPr>
      </p:sp>
      <p:sp>
        <p:nvSpPr>
          <p:cNvPr id="7" name="Text 5"/>
          <p:cNvSpPr txBox="1"/>
          <p:nvPr/>
        </p:nvSpPr>
        <p:spPr>
          <a:xfrm>
            <a:off x="822960" y="2011680"/>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A</a:t>
            </a:r>
            <a:endParaRPr lang="en-US" sz="1600" dirty="0"/>
          </a:p>
        </p:txBody>
      </p:sp>
      <p:pic>
        <p:nvPicPr>
          <p:cNvPr id="8" name="Image 0" descr="icons/students-violet.png">    </p:cNvPr>
          <p:cNvPicPr>
            <a:picLocks noChangeAspect="1"/>
          </p:cNvPicPr>
          <p:nvPr/>
        </p:nvPicPr>
        <p:blipFill>
          <a:blip r:embed="rId2"/>
          <a:stretch>
            <a:fillRect/>
          </a:stretch>
        </p:blipFill>
        <p:spPr>
          <a:xfrm>
            <a:off x="7808976" y="1993392"/>
            <a:ext cx="310896" cy="310896"/>
          </a:xfrm>
          <a:prstGeom prst="rect">
            <a:avLst/>
          </a:prstGeom>
        </p:spPr>
      </p:pic>
      <p:sp>
        <p:nvSpPr>
          <p:cNvPr id="9" name="Text 6"/>
          <p:cNvSpPr txBox="1"/>
          <p:nvPr/>
        </p:nvSpPr>
        <p:spPr>
          <a:xfrm>
            <a:off x="1353312" y="1993392"/>
            <a:ext cx="6419088" cy="402336"/>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Create student activities</a:t>
            </a:r>
            <a:endParaRPr lang="en-US" sz="1400" dirty="0"/>
          </a:p>
        </p:txBody>
      </p:sp>
      <p:sp>
        <p:nvSpPr>
          <p:cNvPr id="10" name="Text 7"/>
          <p:cNvSpPr txBox="1"/>
          <p:nvPr/>
        </p:nvSpPr>
        <p:spPr>
          <a:xfrm>
            <a:off x="822960" y="2432304"/>
            <a:ext cx="7315200" cy="4297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Cip di canva.com/ai. Taip topik, pilih Grade, Subject dan Learning purpose, semak objektif, pilih satu jenis aktiviti, Generate. ‘View as student’ untuk pratonton, ‘Assign’ untuk agih.</a:t>
            </a:r>
            <a:endParaRPr lang="en-US" sz="1050" dirty="0"/>
          </a:p>
        </p:txBody>
      </p:sp>
      <p:sp>
        <p:nvSpPr>
          <p:cNvPr id="11" name="Shape 8"/>
          <p:cNvSpPr/>
          <p:nvPr/>
        </p:nvSpPr>
        <p:spPr>
          <a:xfrm>
            <a:off x="640080" y="3127248"/>
            <a:ext cx="7680960" cy="1143000"/>
          </a:xfrm>
          <a:prstGeom prst="roundRect">
            <a:avLst>
              <a:gd name="adj" fmla="val 800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Shape 9"/>
          <p:cNvSpPr/>
          <p:nvPr/>
        </p:nvSpPr>
        <p:spPr>
          <a:xfrm>
            <a:off x="822960" y="3310128"/>
            <a:ext cx="365760" cy="365760"/>
          </a:xfrm>
          <a:prstGeom prst="roundRect">
            <a:avLst>
              <a:gd name="adj" fmla="val 30000"/>
            </a:avLst>
          </a:prstGeom>
          <a:solidFill>
            <a:srgbClr val="E0684B"/>
          </a:solidFill>
          <a:ln/>
        </p:spPr>
      </p:sp>
      <p:sp>
        <p:nvSpPr>
          <p:cNvPr id="13" name="Text 10"/>
          <p:cNvSpPr txBox="1"/>
          <p:nvPr/>
        </p:nvSpPr>
        <p:spPr>
          <a:xfrm>
            <a:off x="822960" y="3310128"/>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B</a:t>
            </a:r>
            <a:endParaRPr lang="en-US" sz="1600" dirty="0"/>
          </a:p>
        </p:txBody>
      </p:sp>
      <p:pic>
        <p:nvPicPr>
          <p:cNvPr id="14" name="Image 1" descr="icons/eraser-coral.png">    </p:cNvPr>
          <p:cNvPicPr>
            <a:picLocks noChangeAspect="1"/>
          </p:cNvPicPr>
          <p:nvPr/>
        </p:nvPicPr>
        <p:blipFill>
          <a:blip r:embed="rId3"/>
          <a:stretch>
            <a:fillRect/>
          </a:stretch>
        </p:blipFill>
        <p:spPr>
          <a:xfrm>
            <a:off x="7808976" y="3291840"/>
            <a:ext cx="310896" cy="310896"/>
          </a:xfrm>
          <a:prstGeom prst="rect">
            <a:avLst/>
          </a:prstGeom>
        </p:spPr>
      </p:pic>
      <p:sp>
        <p:nvSpPr>
          <p:cNvPr id="15" name="Text 11"/>
          <p:cNvSpPr txBox="1"/>
          <p:nvPr/>
        </p:nvSpPr>
        <p:spPr>
          <a:xfrm>
            <a:off x="1353312" y="3291840"/>
            <a:ext cx="6419088" cy="402336"/>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Magic tools pada imej</a:t>
            </a:r>
            <a:endParaRPr lang="en-US" sz="1400" dirty="0"/>
          </a:p>
        </p:txBody>
      </p:sp>
      <p:sp>
        <p:nvSpPr>
          <p:cNvPr id="16" name="Text 12"/>
          <p:cNvSpPr txBox="1"/>
          <p:nvPr/>
        </p:nvSpPr>
        <p:spPr>
          <a:xfrm>
            <a:off x="822960" y="3730752"/>
            <a:ext cx="7315200" cy="4297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Klik foto → ‘Edit’: Magic Eraser (padam objek), Magic Edit (ganti dengan arahan teks), Magic Layers (pisah design rata kepada lapisan boleh edit).</a:t>
            </a:r>
            <a:endParaRPr lang="en-US" sz="1050" dirty="0"/>
          </a:p>
        </p:txBody>
      </p:sp>
      <p:sp>
        <p:nvSpPr>
          <p:cNvPr id="17" name="Shape 13"/>
          <p:cNvSpPr/>
          <p:nvPr/>
        </p:nvSpPr>
        <p:spPr>
          <a:xfrm>
            <a:off x="640080" y="4425696"/>
            <a:ext cx="7680960" cy="1143000"/>
          </a:xfrm>
          <a:prstGeom prst="roundRect">
            <a:avLst>
              <a:gd name="adj" fmla="val 8000"/>
            </a:avLst>
          </a:prstGeom>
          <a:solidFill>
            <a:srgbClr val="DFF1E7"/>
          </a:solidFill>
          <a:ln/>
        </p:spPr>
      </p:sp>
      <p:sp>
        <p:nvSpPr>
          <p:cNvPr id="18" name="Shape 14"/>
          <p:cNvSpPr/>
          <p:nvPr/>
        </p:nvSpPr>
        <p:spPr>
          <a:xfrm>
            <a:off x="822960" y="4608576"/>
            <a:ext cx="365760" cy="365760"/>
          </a:xfrm>
          <a:prstGeom prst="roundRect">
            <a:avLst>
              <a:gd name="adj" fmla="val 30000"/>
            </a:avLst>
          </a:prstGeom>
          <a:solidFill>
            <a:srgbClr val="3A9D6E"/>
          </a:solidFill>
          <a:ln/>
        </p:spPr>
      </p:sp>
      <p:sp>
        <p:nvSpPr>
          <p:cNvPr id="19" name="Text 15"/>
          <p:cNvSpPr txBox="1"/>
          <p:nvPr/>
        </p:nvSpPr>
        <p:spPr>
          <a:xfrm>
            <a:off x="822960" y="4608576"/>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C</a:t>
            </a:r>
            <a:endParaRPr lang="en-US" sz="1600" dirty="0"/>
          </a:p>
        </p:txBody>
      </p:sp>
      <p:pic>
        <p:nvPicPr>
          <p:cNvPr id="20" name="Image 2" descr="icons/code-sea.png">    </p:cNvPr>
          <p:cNvPicPr>
            <a:picLocks noChangeAspect="1"/>
          </p:cNvPicPr>
          <p:nvPr/>
        </p:nvPicPr>
        <p:blipFill>
          <a:blip r:embed="rId4"/>
          <a:stretch>
            <a:fillRect/>
          </a:stretch>
        </p:blipFill>
        <p:spPr>
          <a:xfrm>
            <a:off x="7808976" y="4590288"/>
            <a:ext cx="310896" cy="310896"/>
          </a:xfrm>
          <a:prstGeom prst="rect">
            <a:avLst/>
          </a:prstGeom>
        </p:spPr>
      </p:pic>
      <p:sp>
        <p:nvSpPr>
          <p:cNvPr id="21" name="Text 16"/>
          <p:cNvSpPr txBox="1"/>
          <p:nvPr/>
        </p:nvSpPr>
        <p:spPr>
          <a:xfrm>
            <a:off x="1353312" y="4590288"/>
            <a:ext cx="6419088" cy="402336"/>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Canva Code</a:t>
            </a:r>
            <a:endParaRPr lang="en-US" sz="1400" dirty="0"/>
          </a:p>
        </p:txBody>
      </p:sp>
      <p:sp>
        <p:nvSpPr>
          <p:cNvPr id="22" name="Text 17"/>
          <p:cNvSpPr txBox="1"/>
          <p:nvPr/>
        </p:nvSpPr>
        <p:spPr>
          <a:xfrm>
            <a:off x="822960" y="5029200"/>
            <a:ext cx="7315200" cy="429768"/>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Cip ‘Code’: taip permintaan dalam BM, pratonton berfungsi dalam 1 hingga 3 minit. Kuiz, roda nama, permainan padanan. ‘Publish’ untuk pautan awam.</a:t>
            </a:r>
            <a:endParaRPr lang="en-US" sz="1050" dirty="0"/>
          </a:p>
        </p:txBody>
      </p:sp>
      <p:sp>
        <p:nvSpPr>
          <p:cNvPr id="23" name="Shape 18"/>
          <p:cNvSpPr/>
          <p:nvPr/>
        </p:nvSpPr>
        <p:spPr>
          <a:xfrm>
            <a:off x="8686800" y="1874520"/>
            <a:ext cx="2862072" cy="2651760"/>
          </a:xfrm>
          <a:prstGeom prst="roundRect">
            <a:avLst>
              <a:gd name="adj" fmla="val 4828"/>
            </a:avLst>
          </a:prstGeom>
          <a:solidFill>
            <a:srgbClr val="FFFFFF"/>
          </a:solidFill>
          <a:ln w="9525">
            <a:solidFill>
              <a:srgbClr val="DCE5E3"/>
            </a:solidFill>
            <a:prstDash val="solid"/>
          </a:ln>
        </p:spPr>
      </p:sp>
      <p:pic>
        <p:nvPicPr>
          <p:cNvPr id="24" name="Image 3" descr="img/code.png">    </p:cNvPr>
          <p:cNvPicPr>
            <a:picLocks noChangeAspect="1"/>
          </p:cNvPicPr>
          <p:nvPr/>
        </p:nvPicPr>
        <p:blipFill>
          <a:blip r:embed="rId5"/>
          <a:stretch>
            <a:fillRect/>
          </a:stretch>
        </p:blipFill>
        <p:spPr>
          <a:xfrm>
            <a:off x="8796528" y="2000946"/>
            <a:ext cx="2642616" cy="2398908"/>
          </a:xfrm>
          <a:prstGeom prst="rect">
            <a:avLst/>
          </a:prstGeom>
        </p:spPr>
      </p:pic>
      <p:sp>
        <p:nvSpPr>
          <p:cNvPr id="25" name="Shape 19"/>
          <p:cNvSpPr/>
          <p:nvPr/>
        </p:nvSpPr>
        <p:spPr>
          <a:xfrm>
            <a:off x="8686800" y="4709160"/>
            <a:ext cx="2862072" cy="1234440"/>
          </a:xfrm>
          <a:prstGeom prst="roundRect">
            <a:avLst>
              <a:gd name="adj" fmla="val 7407"/>
            </a:avLst>
          </a:prstGeom>
          <a:solidFill>
            <a:srgbClr val="0E1B22"/>
          </a:solidFill>
          <a:ln/>
        </p:spPr>
      </p:sp>
      <p:sp>
        <p:nvSpPr>
          <p:cNvPr id="26" name="Text 20"/>
          <p:cNvSpPr txBox="1"/>
          <p:nvPr/>
        </p:nvSpPr>
        <p:spPr>
          <a:xfrm>
            <a:off x="8887968" y="4818888"/>
            <a:ext cx="2459736" cy="219456"/>
          </a:xfrm>
          <a:prstGeom prst="rect">
            <a:avLst/>
          </a:prstGeom>
          <a:noFill/>
          <a:ln/>
        </p:spPr>
        <p:txBody>
          <a:bodyPr wrap="square" lIns="0" tIns="0" rIns="0" bIns="0" rtlCol="0" anchor="ctr"/>
          <a:lstStyle/>
          <a:p>
            <a:pPr indent="0" marL="0">
              <a:buNone/>
            </a:pPr>
            <a:r>
              <a:rPr lang="en-US" sz="900" b="1" spc="200" kern="0" dirty="0">
                <a:solidFill>
                  <a:srgbClr val="3A9D6E"/>
                </a:solidFill>
                <a:latin typeface="Calibri" pitchFamily="34" charset="0"/>
                <a:ea typeface="Calibri" pitchFamily="34" charset="-122"/>
                <a:cs typeface="Calibri" pitchFamily="34" charset="-120"/>
              </a:rPr>
              <a:t>CANVA CODE · CONTOH</a:t>
            </a:r>
            <a:endParaRPr lang="en-US" sz="900" dirty="0"/>
          </a:p>
        </p:txBody>
      </p:sp>
      <p:sp>
        <p:nvSpPr>
          <p:cNvPr id="27" name="Text 21"/>
          <p:cNvSpPr txBox="1"/>
          <p:nvPr/>
        </p:nvSpPr>
        <p:spPr>
          <a:xfrm>
            <a:off x="8887968" y="5074920"/>
            <a:ext cx="2459736" cy="777240"/>
          </a:xfrm>
          <a:prstGeom prst="rect">
            <a:avLst/>
          </a:prstGeom>
          <a:noFill/>
          <a:ln/>
        </p:spPr>
        <p:txBody>
          <a:bodyPr wrap="square" lIns="0" tIns="0" rIns="0" bIns="0" rtlCol="0" anchor="t"/>
          <a:lstStyle/>
          <a:p>
            <a:pPr indent="0" marL="0">
              <a:buNone/>
            </a:pPr>
            <a:r>
              <a:rPr lang="en-US" sz="1050" dirty="0">
                <a:solidFill>
                  <a:srgbClr val="D9E8EA"/>
                </a:solidFill>
                <a:latin typeface="Courier New" pitchFamily="34" charset="0"/>
                <a:ea typeface="Courier New" pitchFamily="34" charset="-122"/>
                <a:cs typeface="Courier New" pitchFamily="34" charset="-120"/>
              </a:rPr>
              <a:t>Bina kuiz interaktif dalam BM tentang pernafasan Tahun 4, 5 soalan, skor, butang besar.</a:t>
            </a:r>
            <a:endParaRPr lang="en-US" sz="1050" dirty="0"/>
          </a:p>
        </p:txBody>
      </p:sp>
      <p:sp>
        <p:nvSpPr>
          <p:cNvPr id="28"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9"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3  ·  22 / 30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SLOT 3 · HANDS-ON · 22 MINIT</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Aktiviti 3 dan 4: Slaid, Aktiviti Murid, Canva Code</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Buka LMS → Aktiviti 3. Topik sama dengan Aktiviti 2 supaya pakej anda konsisten.</a:t>
            </a:r>
            <a:endParaRPr lang="en-US" sz="1350" dirty="0"/>
          </a:p>
        </p:txBody>
      </p:sp>
      <p:sp>
        <p:nvSpPr>
          <p:cNvPr id="5" name="Shape 3"/>
          <p:cNvSpPr/>
          <p:nvPr/>
        </p:nvSpPr>
        <p:spPr>
          <a:xfrm>
            <a:off x="640080" y="1828800"/>
            <a:ext cx="5349240" cy="3794760"/>
          </a:xfrm>
          <a:prstGeom prst="roundRect">
            <a:avLst>
              <a:gd name="adj" fmla="val 241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685800" cy="329184"/>
          </a:xfrm>
          <a:prstGeom prst="roundRect">
            <a:avLst>
              <a:gd name="adj" fmla="val 97222"/>
            </a:avLst>
          </a:prstGeom>
          <a:solidFill>
            <a:srgbClr val="7A63C9"/>
          </a:solidFill>
          <a:ln/>
        </p:spPr>
      </p:sp>
      <p:sp>
        <p:nvSpPr>
          <p:cNvPr id="7" name="Text 5"/>
          <p:cNvSpPr txBox="1"/>
          <p:nvPr/>
        </p:nvSpPr>
        <p:spPr>
          <a:xfrm>
            <a:off x="841248" y="2029968"/>
            <a:ext cx="685800"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12 min</a:t>
            </a:r>
            <a:endParaRPr lang="en-US" sz="1300" dirty="0"/>
          </a:p>
        </p:txBody>
      </p:sp>
      <p:sp>
        <p:nvSpPr>
          <p:cNvPr id="8" name="Text 6"/>
          <p:cNvSpPr txBox="1"/>
          <p:nvPr/>
        </p:nvSpPr>
        <p:spPr>
          <a:xfrm>
            <a:off x="1645920" y="2011680"/>
            <a:ext cx="4206240" cy="36576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Aktiviti 3 · Slaid daripada rangka</a:t>
            </a:r>
            <a:endParaRPr lang="en-US" sz="1500" dirty="0"/>
          </a:p>
        </p:txBody>
      </p:sp>
      <p:sp>
        <p:nvSpPr>
          <p:cNvPr id="9" name="Shape 7"/>
          <p:cNvSpPr/>
          <p:nvPr/>
        </p:nvSpPr>
        <p:spPr>
          <a:xfrm>
            <a:off x="841248" y="2578608"/>
            <a:ext cx="399593" cy="399593"/>
          </a:xfrm>
          <a:prstGeom prst="diamond">
            <a:avLst/>
          </a:prstGeom>
          <a:solidFill>
            <a:srgbClr val="7A63C9"/>
          </a:solidFill>
          <a:ln/>
        </p:spPr>
      </p:sp>
      <p:sp>
        <p:nvSpPr>
          <p:cNvPr id="10" name="Text 8"/>
          <p:cNvSpPr txBox="1"/>
          <p:nvPr/>
        </p:nvSpPr>
        <p:spPr>
          <a:xfrm>
            <a:off x="841248" y="257860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1</a:t>
            </a:r>
            <a:endParaRPr lang="en-US" sz="1140" dirty="0"/>
          </a:p>
        </p:txBody>
      </p:sp>
      <p:sp>
        <p:nvSpPr>
          <p:cNvPr id="11" name="Text 9"/>
          <p:cNvSpPr txBox="1"/>
          <p:nvPr/>
        </p:nvSpPr>
        <p:spPr>
          <a:xfrm>
            <a:off x="1417320" y="254203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canva.com/ai → taip prompt slaid BM (atau tampal rangka Notebook)</a:t>
            </a:r>
            <a:endParaRPr lang="en-US" sz="1150" dirty="0"/>
          </a:p>
        </p:txBody>
      </p:sp>
      <p:sp>
        <p:nvSpPr>
          <p:cNvPr id="12" name="Shape 10"/>
          <p:cNvSpPr/>
          <p:nvPr/>
        </p:nvSpPr>
        <p:spPr>
          <a:xfrm>
            <a:off x="841248" y="3218688"/>
            <a:ext cx="399593" cy="399593"/>
          </a:xfrm>
          <a:prstGeom prst="diamond">
            <a:avLst/>
          </a:prstGeom>
          <a:solidFill>
            <a:srgbClr val="7A63C9"/>
          </a:solidFill>
          <a:ln/>
        </p:spPr>
      </p:sp>
      <p:sp>
        <p:nvSpPr>
          <p:cNvPr id="13" name="Text 11"/>
          <p:cNvSpPr txBox="1"/>
          <p:nvPr/>
        </p:nvSpPr>
        <p:spPr>
          <a:xfrm>
            <a:off x="841248" y="321868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2</a:t>
            </a:r>
            <a:endParaRPr lang="en-US" sz="1140" dirty="0"/>
          </a:p>
        </p:txBody>
      </p:sp>
      <p:sp>
        <p:nvSpPr>
          <p:cNvPr id="14" name="Text 12"/>
          <p:cNvSpPr txBox="1"/>
          <p:nvPr/>
        </p:nvSpPr>
        <p:spPr>
          <a:xfrm>
            <a:off x="1417320" y="318211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Cuba: semak rangka, edit, padam, tambah</a:t>
            </a:r>
            <a:endParaRPr lang="en-US" sz="1150" dirty="0"/>
          </a:p>
        </p:txBody>
      </p:sp>
      <p:sp>
        <p:nvSpPr>
          <p:cNvPr id="15" name="Shape 13"/>
          <p:cNvSpPr/>
          <p:nvPr/>
        </p:nvSpPr>
        <p:spPr>
          <a:xfrm>
            <a:off x="841248" y="3858768"/>
            <a:ext cx="399593" cy="399593"/>
          </a:xfrm>
          <a:prstGeom prst="diamond">
            <a:avLst/>
          </a:prstGeom>
          <a:solidFill>
            <a:srgbClr val="7A63C9"/>
          </a:solidFill>
          <a:ln/>
        </p:spPr>
      </p:sp>
      <p:sp>
        <p:nvSpPr>
          <p:cNvPr id="16" name="Text 14"/>
          <p:cNvSpPr txBox="1"/>
          <p:nvPr/>
        </p:nvSpPr>
        <p:spPr>
          <a:xfrm>
            <a:off x="841248" y="385876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3</a:t>
            </a:r>
            <a:endParaRPr lang="en-US" sz="1140" dirty="0"/>
          </a:p>
        </p:txBody>
      </p:sp>
      <p:sp>
        <p:nvSpPr>
          <p:cNvPr id="17" name="Text 15"/>
          <p:cNvSpPr txBox="1"/>
          <p:nvPr/>
        </p:nvSpPr>
        <p:spPr>
          <a:xfrm>
            <a:off x="1417320" y="382219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Generate design → buka editor</a:t>
            </a:r>
            <a:endParaRPr lang="en-US" sz="1150" dirty="0"/>
          </a:p>
        </p:txBody>
      </p:sp>
      <p:sp>
        <p:nvSpPr>
          <p:cNvPr id="18" name="Shape 16"/>
          <p:cNvSpPr/>
          <p:nvPr/>
        </p:nvSpPr>
        <p:spPr>
          <a:xfrm>
            <a:off x="841248" y="4498848"/>
            <a:ext cx="399593" cy="399593"/>
          </a:xfrm>
          <a:prstGeom prst="diamond">
            <a:avLst/>
          </a:prstGeom>
          <a:solidFill>
            <a:srgbClr val="7A63C9"/>
          </a:solidFill>
          <a:ln/>
        </p:spPr>
      </p:sp>
      <p:sp>
        <p:nvSpPr>
          <p:cNvPr id="19" name="Text 17"/>
          <p:cNvSpPr txBox="1"/>
          <p:nvPr/>
        </p:nvSpPr>
        <p:spPr>
          <a:xfrm>
            <a:off x="841248" y="449884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4</a:t>
            </a:r>
            <a:endParaRPr lang="en-US" sz="1140" dirty="0"/>
          </a:p>
        </p:txBody>
      </p:sp>
      <p:sp>
        <p:nvSpPr>
          <p:cNvPr id="20" name="Text 18"/>
          <p:cNvSpPr txBox="1"/>
          <p:nvPr/>
        </p:nvSpPr>
        <p:spPr>
          <a:xfrm>
            <a:off x="1417320" y="446227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Arahan susulan: tema, slaid tambahan</a:t>
            </a:r>
            <a:endParaRPr lang="en-US" sz="1150" dirty="0"/>
          </a:p>
        </p:txBody>
      </p:sp>
      <p:sp>
        <p:nvSpPr>
          <p:cNvPr id="21" name="Shape 19"/>
          <p:cNvSpPr/>
          <p:nvPr/>
        </p:nvSpPr>
        <p:spPr>
          <a:xfrm>
            <a:off x="841248" y="5138928"/>
            <a:ext cx="399593" cy="399593"/>
          </a:xfrm>
          <a:prstGeom prst="diamond">
            <a:avLst/>
          </a:prstGeom>
          <a:solidFill>
            <a:srgbClr val="7A63C9"/>
          </a:solidFill>
          <a:ln/>
        </p:spPr>
      </p:sp>
      <p:sp>
        <p:nvSpPr>
          <p:cNvPr id="22" name="Text 20"/>
          <p:cNvSpPr txBox="1"/>
          <p:nvPr/>
        </p:nvSpPr>
        <p:spPr>
          <a:xfrm>
            <a:off x="841248" y="513892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5</a:t>
            </a:r>
            <a:endParaRPr lang="en-US" sz="1140" dirty="0"/>
          </a:p>
        </p:txBody>
      </p:sp>
      <p:sp>
        <p:nvSpPr>
          <p:cNvPr id="23" name="Text 21"/>
          <p:cNvSpPr txBox="1"/>
          <p:nvPr/>
        </p:nvSpPr>
        <p:spPr>
          <a:xfrm>
            <a:off x="1417320" y="510235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Share → Copy link → Ruang Pameran</a:t>
            </a:r>
            <a:endParaRPr lang="en-US" sz="1150" dirty="0"/>
          </a:p>
        </p:txBody>
      </p:sp>
      <p:sp>
        <p:nvSpPr>
          <p:cNvPr id="24" name="Shape 22"/>
          <p:cNvSpPr/>
          <p:nvPr/>
        </p:nvSpPr>
        <p:spPr>
          <a:xfrm>
            <a:off x="6199632" y="1828800"/>
            <a:ext cx="5349240" cy="3794760"/>
          </a:xfrm>
          <a:prstGeom prst="roundRect">
            <a:avLst>
              <a:gd name="adj" fmla="val 241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5" name="Shape 23"/>
          <p:cNvSpPr/>
          <p:nvPr/>
        </p:nvSpPr>
        <p:spPr>
          <a:xfrm>
            <a:off x="6400800" y="2029968"/>
            <a:ext cx="685800" cy="329184"/>
          </a:xfrm>
          <a:prstGeom prst="roundRect">
            <a:avLst>
              <a:gd name="adj" fmla="val 97222"/>
            </a:avLst>
          </a:prstGeom>
          <a:solidFill>
            <a:srgbClr val="3A9D6E"/>
          </a:solidFill>
          <a:ln/>
        </p:spPr>
      </p:sp>
      <p:sp>
        <p:nvSpPr>
          <p:cNvPr id="26" name="Text 24"/>
          <p:cNvSpPr txBox="1"/>
          <p:nvPr/>
        </p:nvSpPr>
        <p:spPr>
          <a:xfrm>
            <a:off x="6400800" y="2029968"/>
            <a:ext cx="685800"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10 min</a:t>
            </a:r>
            <a:endParaRPr lang="en-US" sz="1300" dirty="0"/>
          </a:p>
        </p:txBody>
      </p:sp>
      <p:sp>
        <p:nvSpPr>
          <p:cNvPr id="27" name="Text 25"/>
          <p:cNvSpPr txBox="1"/>
          <p:nvPr/>
        </p:nvSpPr>
        <p:spPr>
          <a:xfrm>
            <a:off x="7205472" y="2011680"/>
            <a:ext cx="4206240" cy="36576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Aktiviti 4 · Pilih satu</a:t>
            </a:r>
            <a:endParaRPr lang="en-US" sz="1500" dirty="0"/>
          </a:p>
        </p:txBody>
      </p:sp>
      <p:sp>
        <p:nvSpPr>
          <p:cNvPr id="28" name="Shape 26"/>
          <p:cNvSpPr/>
          <p:nvPr/>
        </p:nvSpPr>
        <p:spPr>
          <a:xfrm>
            <a:off x="6400800" y="2578608"/>
            <a:ext cx="399593" cy="399593"/>
          </a:xfrm>
          <a:prstGeom prst="diamond">
            <a:avLst/>
          </a:prstGeom>
          <a:solidFill>
            <a:srgbClr val="3A9D6E"/>
          </a:solidFill>
          <a:ln/>
        </p:spPr>
      </p:sp>
      <p:sp>
        <p:nvSpPr>
          <p:cNvPr id="29" name="Text 27"/>
          <p:cNvSpPr txBox="1"/>
          <p:nvPr/>
        </p:nvSpPr>
        <p:spPr>
          <a:xfrm>
            <a:off x="6400800" y="257860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1</a:t>
            </a:r>
            <a:endParaRPr lang="en-US" sz="1140" dirty="0"/>
          </a:p>
        </p:txBody>
      </p:sp>
      <p:sp>
        <p:nvSpPr>
          <p:cNvPr id="30" name="Text 28"/>
          <p:cNvSpPr txBox="1"/>
          <p:nvPr/>
        </p:nvSpPr>
        <p:spPr>
          <a:xfrm>
            <a:off x="6976872" y="254203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 Create student activities: topik + Grade + Subject</a:t>
            </a:r>
            <a:endParaRPr lang="en-US" sz="1150" dirty="0"/>
          </a:p>
        </p:txBody>
      </p:sp>
      <p:sp>
        <p:nvSpPr>
          <p:cNvPr id="31" name="Shape 29"/>
          <p:cNvSpPr/>
          <p:nvPr/>
        </p:nvSpPr>
        <p:spPr>
          <a:xfrm>
            <a:off x="6400800" y="3218688"/>
            <a:ext cx="399593" cy="399593"/>
          </a:xfrm>
          <a:prstGeom prst="diamond">
            <a:avLst/>
          </a:prstGeom>
          <a:solidFill>
            <a:srgbClr val="3A9D6E"/>
          </a:solidFill>
          <a:ln/>
        </p:spPr>
      </p:sp>
      <p:sp>
        <p:nvSpPr>
          <p:cNvPr id="32" name="Text 30"/>
          <p:cNvSpPr txBox="1"/>
          <p:nvPr/>
        </p:nvSpPr>
        <p:spPr>
          <a:xfrm>
            <a:off x="6400800" y="321868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2</a:t>
            </a:r>
            <a:endParaRPr lang="en-US" sz="1140" dirty="0"/>
          </a:p>
        </p:txBody>
      </p:sp>
      <p:sp>
        <p:nvSpPr>
          <p:cNvPr id="33" name="Text 31"/>
          <p:cNvSpPr txBox="1"/>
          <p:nvPr/>
        </p:nvSpPr>
        <p:spPr>
          <a:xfrm>
            <a:off x="6976872" y="318211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 Semak, terjemah baki BI, View as student</a:t>
            </a:r>
            <a:endParaRPr lang="en-US" sz="1150" dirty="0"/>
          </a:p>
        </p:txBody>
      </p:sp>
      <p:sp>
        <p:nvSpPr>
          <p:cNvPr id="34" name="Shape 32"/>
          <p:cNvSpPr/>
          <p:nvPr/>
        </p:nvSpPr>
        <p:spPr>
          <a:xfrm>
            <a:off x="6400800" y="3858768"/>
            <a:ext cx="399593" cy="399593"/>
          </a:xfrm>
          <a:prstGeom prst="diamond">
            <a:avLst/>
          </a:prstGeom>
          <a:solidFill>
            <a:srgbClr val="3A9D6E"/>
          </a:solidFill>
          <a:ln/>
        </p:spPr>
      </p:sp>
      <p:sp>
        <p:nvSpPr>
          <p:cNvPr id="35" name="Text 33"/>
          <p:cNvSpPr txBox="1"/>
          <p:nvPr/>
        </p:nvSpPr>
        <p:spPr>
          <a:xfrm>
            <a:off x="6400800" y="385876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3</a:t>
            </a:r>
            <a:endParaRPr lang="en-US" sz="1140" dirty="0"/>
          </a:p>
        </p:txBody>
      </p:sp>
      <p:sp>
        <p:nvSpPr>
          <p:cNvPr id="36" name="Text 34"/>
          <p:cNvSpPr txBox="1"/>
          <p:nvPr/>
        </p:nvSpPr>
        <p:spPr>
          <a:xfrm>
            <a:off x="6976872" y="382219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B. Cip Code: kuiz 5 soalan dalam BM</a:t>
            </a:r>
            <a:endParaRPr lang="en-US" sz="1150" dirty="0"/>
          </a:p>
        </p:txBody>
      </p:sp>
      <p:sp>
        <p:nvSpPr>
          <p:cNvPr id="37" name="Shape 35"/>
          <p:cNvSpPr/>
          <p:nvPr/>
        </p:nvSpPr>
        <p:spPr>
          <a:xfrm>
            <a:off x="6400800" y="4498848"/>
            <a:ext cx="399593" cy="399593"/>
          </a:xfrm>
          <a:prstGeom prst="diamond">
            <a:avLst/>
          </a:prstGeom>
          <a:solidFill>
            <a:srgbClr val="3A9D6E"/>
          </a:solidFill>
          <a:ln/>
        </p:spPr>
      </p:sp>
      <p:sp>
        <p:nvSpPr>
          <p:cNvPr id="38" name="Text 36"/>
          <p:cNvSpPr txBox="1"/>
          <p:nvPr/>
        </p:nvSpPr>
        <p:spPr>
          <a:xfrm>
            <a:off x="6400800" y="449884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4</a:t>
            </a:r>
            <a:endParaRPr lang="en-US" sz="1140" dirty="0"/>
          </a:p>
        </p:txBody>
      </p:sp>
      <p:sp>
        <p:nvSpPr>
          <p:cNvPr id="39" name="Text 37"/>
          <p:cNvSpPr txBox="1"/>
          <p:nvPr/>
        </p:nvSpPr>
        <p:spPr>
          <a:xfrm>
            <a:off x="6976872" y="446227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B. Uji di telefon, arahan susulan, Publish</a:t>
            </a:r>
            <a:endParaRPr lang="en-US" sz="1150" dirty="0"/>
          </a:p>
        </p:txBody>
      </p:sp>
      <p:sp>
        <p:nvSpPr>
          <p:cNvPr id="40" name="Shape 38"/>
          <p:cNvSpPr/>
          <p:nvPr/>
        </p:nvSpPr>
        <p:spPr>
          <a:xfrm>
            <a:off x="6400800" y="5138928"/>
            <a:ext cx="399593" cy="399593"/>
          </a:xfrm>
          <a:prstGeom prst="diamond">
            <a:avLst/>
          </a:prstGeom>
          <a:solidFill>
            <a:srgbClr val="3A9D6E"/>
          </a:solidFill>
          <a:ln/>
        </p:spPr>
      </p:sp>
      <p:sp>
        <p:nvSpPr>
          <p:cNvPr id="41" name="Text 39"/>
          <p:cNvSpPr txBox="1"/>
          <p:nvPr/>
        </p:nvSpPr>
        <p:spPr>
          <a:xfrm>
            <a:off x="6400800" y="5138928"/>
            <a:ext cx="399593" cy="399593"/>
          </a:xfrm>
          <a:prstGeom prst="rect">
            <a:avLst/>
          </a:prstGeom>
          <a:noFill/>
          <a:ln/>
        </p:spPr>
        <p:txBody>
          <a:bodyPr wrap="square" lIns="0" tIns="0" rIns="0" bIns="0" rtlCol="0" anchor="ctr"/>
          <a:lstStyle/>
          <a:p>
            <a:pPr algn="ctr" indent="0" marL="0">
              <a:buNone/>
            </a:pPr>
            <a:r>
              <a:rPr lang="en-US" sz="1140" b="1" dirty="0">
                <a:solidFill>
                  <a:srgbClr val="FFFFFF"/>
                </a:solidFill>
                <a:latin typeface="Calibri" pitchFamily="34" charset="0"/>
                <a:ea typeface="Calibri" pitchFamily="34" charset="-122"/>
                <a:cs typeface="Calibri" pitchFamily="34" charset="-120"/>
              </a:rPr>
              <a:t>5</a:t>
            </a:r>
            <a:endParaRPr lang="en-US" sz="1140" dirty="0"/>
          </a:p>
        </p:txBody>
      </p:sp>
      <p:sp>
        <p:nvSpPr>
          <p:cNvPr id="42" name="Text 40"/>
          <p:cNvSpPr txBox="1"/>
          <p:nvPr/>
        </p:nvSpPr>
        <p:spPr>
          <a:xfrm>
            <a:off x="6976872" y="5102352"/>
            <a:ext cx="4389120" cy="50292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Hantar pautan ke Ruang Pameran</a:t>
            </a:r>
            <a:endParaRPr lang="en-US" sz="1150" dirty="0"/>
          </a:p>
        </p:txBody>
      </p:sp>
      <p:sp>
        <p:nvSpPr>
          <p:cNvPr id="43" name="Shape 41"/>
          <p:cNvSpPr/>
          <p:nvPr/>
        </p:nvSpPr>
        <p:spPr>
          <a:xfrm>
            <a:off x="640080" y="5806440"/>
            <a:ext cx="10908792" cy="548640"/>
          </a:xfrm>
          <a:prstGeom prst="roundRect">
            <a:avLst>
              <a:gd name="adj" fmla="val 16667"/>
            </a:avLst>
          </a:prstGeom>
          <a:solidFill>
            <a:srgbClr val="FBEFD3"/>
          </a:solidFill>
          <a:ln/>
        </p:spPr>
      </p:sp>
      <p:pic>
        <p:nvPicPr>
          <p:cNvPr id="44" name="Image 0" descr="icons/lightbulb-amber.png">    </p:cNvPr>
          <p:cNvPicPr>
            <a:picLocks noChangeAspect="1"/>
          </p:cNvPicPr>
          <p:nvPr/>
        </p:nvPicPr>
        <p:blipFill>
          <a:blip r:embed="rId2"/>
          <a:stretch>
            <a:fillRect/>
          </a:stretch>
        </p:blipFill>
        <p:spPr>
          <a:xfrm>
            <a:off x="841248" y="5934456"/>
            <a:ext cx="292608" cy="292608"/>
          </a:xfrm>
          <a:prstGeom prst="rect">
            <a:avLst/>
          </a:prstGeom>
        </p:spPr>
      </p:pic>
      <p:sp>
        <p:nvSpPr>
          <p:cNvPr id="45" name="Text 42"/>
          <p:cNvSpPr txBox="1"/>
          <p:nvPr/>
        </p:nvSpPr>
        <p:spPr>
          <a:xfrm>
            <a:off x="1280160" y="5806440"/>
            <a:ext cx="10040112" cy="54864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Tanda ‘Selesai’ di LMS selepas setiap aktiviti; kita tayang tiga hasil terbaik dari Ruang Pameran pada Slot 4.</a:t>
            </a:r>
            <a:endParaRPr lang="en-US" sz="1250" dirty="0"/>
          </a:p>
        </p:txBody>
      </p:sp>
      <p:sp>
        <p:nvSpPr>
          <p:cNvPr id="46" name="Text 43"/>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7" name="Text 44"/>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3  ·  23 / 30</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548640" y="137160"/>
            <a:ext cx="4754880" cy="2926080"/>
          </a:xfrm>
          <a:prstGeom prst="rect">
            <a:avLst/>
          </a:prstGeom>
          <a:noFill/>
          <a:ln/>
        </p:spPr>
        <p:txBody>
          <a:bodyPr wrap="square" lIns="0" tIns="0" rIns="0" bIns="0" rtlCol="0" anchor="ctr"/>
          <a:lstStyle/>
          <a:p>
            <a:pPr indent="0" marL="0">
              <a:buNone/>
            </a:pPr>
            <a:r>
              <a:rPr lang="en-US" sz="20000" b="1" dirty="0">
                <a:solidFill>
                  <a:srgbClr val="3A9D6E">
                    <a:alpha val="16000"/>
                  </a:srgbClr>
                </a:solidFill>
                <a:latin typeface="Cambria" pitchFamily="34" charset="0"/>
                <a:ea typeface="Cambria" pitchFamily="34" charset="-122"/>
                <a:cs typeface="Cambria" pitchFamily="34" charset="-120"/>
              </a:rPr>
              <a:t>04</a:t>
            </a:r>
            <a:endParaRPr lang="en-US" sz="20000" dirty="0"/>
          </a:p>
        </p:txBody>
      </p:sp>
      <p:sp>
        <p:nvSpPr>
          <p:cNvPr id="3" name="Text 1"/>
          <p:cNvSpPr txBox="1"/>
          <p:nvPr/>
        </p:nvSpPr>
        <p:spPr>
          <a:xfrm>
            <a:off x="640080" y="2514600"/>
            <a:ext cx="6766560" cy="320040"/>
          </a:xfrm>
          <a:prstGeom prst="rect">
            <a:avLst/>
          </a:prstGeom>
          <a:noFill/>
          <a:ln/>
        </p:spPr>
        <p:txBody>
          <a:bodyPr wrap="square" lIns="0" tIns="0" rIns="0" bIns="0" rtlCol="0" anchor="ctr"/>
          <a:lstStyle/>
          <a:p>
            <a:pPr indent="0" marL="0">
              <a:buNone/>
            </a:pPr>
            <a:r>
              <a:rPr lang="en-US" sz="1250" b="1" spc="300" kern="0" dirty="0">
                <a:solidFill>
                  <a:srgbClr val="3A9D6E"/>
                </a:solidFill>
                <a:latin typeface="Calibri" pitchFamily="34" charset="0"/>
                <a:ea typeface="Calibri" pitchFamily="34" charset="-122"/>
                <a:cs typeface="Calibri" pitchFamily="34" charset="-120"/>
              </a:rPr>
              <a:t>SLOT 4</a:t>
            </a:r>
            <a:endParaRPr lang="en-US" sz="1250" dirty="0"/>
          </a:p>
        </p:txBody>
      </p:sp>
      <p:sp>
        <p:nvSpPr>
          <p:cNvPr id="4" name="Text 2"/>
          <p:cNvSpPr txBox="1"/>
          <p:nvPr/>
        </p:nvSpPr>
        <p:spPr>
          <a:xfrm>
            <a:off x="640080" y="2880360"/>
            <a:ext cx="6766560" cy="1371600"/>
          </a:xfrm>
          <a:prstGeom prst="rect">
            <a:avLst/>
          </a:prstGeom>
          <a:noFill/>
          <a:ln/>
        </p:spPr>
        <p:txBody>
          <a:bodyPr wrap="square" lIns="0" tIns="0" rIns="0" bIns="0" rtlCol="0" anchor="ctr"/>
          <a:lstStyle/>
          <a:p>
            <a:pPr indent="0" marL="0">
              <a:buNone/>
            </a:pPr>
            <a:r>
              <a:rPr lang="en-US" sz="4800" b="1" dirty="0">
                <a:solidFill>
                  <a:srgbClr val="F2F6F5"/>
                </a:solidFill>
                <a:latin typeface="Cambria" pitchFamily="34" charset="0"/>
                <a:ea typeface="Cambria" pitchFamily="34" charset="-122"/>
                <a:cs typeface="Cambria" pitchFamily="34" charset="-120"/>
              </a:rPr>
              <a:t>Sambung</a:t>
            </a:r>
            <a:endParaRPr lang="en-US" sz="4800" dirty="0"/>
          </a:p>
          <a:p>
            <a:pPr indent="0" marL="0">
              <a:buNone/>
            </a:pPr>
            <a:r>
              <a:rPr lang="en-US" sz="4800" b="1" dirty="0">
                <a:solidFill>
                  <a:srgbClr val="F2F6F5"/>
                </a:solidFill>
                <a:latin typeface="Cambria" pitchFamily="34" charset="0"/>
                <a:ea typeface="Cambria" pitchFamily="34" charset="-122"/>
                <a:cs typeface="Cambria" pitchFamily="34" charset="-120"/>
              </a:rPr>
              <a:t>Dua Alat</a:t>
            </a:r>
            <a:endParaRPr lang="en-US" sz="4800" dirty="0"/>
          </a:p>
        </p:txBody>
      </p:sp>
      <p:sp>
        <p:nvSpPr>
          <p:cNvPr id="5" name="Text 3"/>
          <p:cNvSpPr txBox="1"/>
          <p:nvPr/>
        </p:nvSpPr>
        <p:spPr>
          <a:xfrm>
            <a:off x="640080" y="4343400"/>
            <a:ext cx="6583680" cy="1005840"/>
          </a:xfrm>
          <a:prstGeom prst="rect">
            <a:avLst/>
          </a:prstGeom>
          <a:noFill/>
          <a:ln/>
        </p:spPr>
        <p:txBody>
          <a:bodyPr wrap="square" lIns="0" tIns="0" rIns="0" bIns="0" rtlCol="0" anchor="ctr"/>
          <a:lstStyle/>
          <a:p>
            <a:pPr indent="0" marL="0">
              <a:buNone/>
            </a:pPr>
            <a:r>
              <a:rPr lang="en-US" sz="1450" dirty="0">
                <a:solidFill>
                  <a:srgbClr val="A9BBC0"/>
                </a:solidFill>
                <a:latin typeface="Calibri" pitchFamily="34" charset="0"/>
                <a:ea typeface="Calibri" pitchFamily="34" charset="-122"/>
                <a:cs typeface="Calibri" pitchFamily="34" charset="-120"/>
              </a:rPr>
              <a:t>Satu laluan penuh: Notebook untuk fakta dan kuiz, Canva untuk rupa dan aktiviti · idea minggu depan · guru kekal nakhoda</a:t>
            </a:r>
            <a:endParaRPr lang="en-US" sz="1450" dirty="0"/>
          </a:p>
        </p:txBody>
      </p:sp>
      <p:pic>
        <p:nvPicPr>
          <p:cNvPr id="6" name="Image 0" descr="img/div4.png">    </p:cNvPr>
          <p:cNvPicPr>
            <a:picLocks noChangeAspect="1"/>
          </p:cNvPicPr>
          <p:nvPr/>
        </p:nvPicPr>
        <p:blipFill>
          <a:blip r:embed="rId2"/>
          <a:stretch>
            <a:fillRect/>
          </a:stretch>
        </p:blipFill>
        <p:spPr>
          <a:xfrm>
            <a:off x="7635240" y="429441"/>
            <a:ext cx="4206240" cy="5633357"/>
          </a:xfrm>
          <a:prstGeom prst="rect">
            <a:avLst/>
          </a:prstGeom>
        </p:spPr>
      </p:pic>
      <p:sp>
        <p:nvSpPr>
          <p:cNvPr id="7" name="Text 4"/>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8" name="Text 5"/>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Slot 4  ·  24 / 30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SLOT 4 · SAMBUNG DUA ALAT</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Satu Laluan Penuh: Notebook ke Canva dalam 20 Minit</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Apa yang anda baru buat hari ini, disusun semula sebagai satu laluan untuk topik sendiri</a:t>
            </a:r>
            <a:endParaRPr lang="en-US" sz="1350" dirty="0"/>
          </a:p>
        </p:txBody>
      </p:sp>
      <p:sp>
        <p:nvSpPr>
          <p:cNvPr id="5" name="Shape 3"/>
          <p:cNvSpPr/>
          <p:nvPr/>
        </p:nvSpPr>
        <p:spPr>
          <a:xfrm>
            <a:off x="640080" y="1828800"/>
            <a:ext cx="3931920" cy="3566160"/>
          </a:xfrm>
          <a:prstGeom prst="roundRect">
            <a:avLst>
              <a:gd name="adj" fmla="val 4103"/>
            </a:avLst>
          </a:prstGeom>
          <a:solidFill>
            <a:srgbClr val="FFFFFF"/>
          </a:solidFill>
          <a:ln w="9525">
            <a:solidFill>
              <a:srgbClr val="DCE5E3"/>
            </a:solidFill>
            <a:prstDash val="solid"/>
          </a:ln>
        </p:spPr>
      </p:sp>
      <p:pic>
        <p:nvPicPr>
          <p:cNvPr id="6" name="Image 0" descr="img/workflow.png">    </p:cNvPr>
          <p:cNvPicPr>
            <a:picLocks noChangeAspect="1"/>
          </p:cNvPicPr>
          <p:nvPr/>
        </p:nvPicPr>
        <p:blipFill>
          <a:blip r:embed="rId2"/>
          <a:stretch>
            <a:fillRect/>
          </a:stretch>
        </p:blipFill>
        <p:spPr>
          <a:xfrm>
            <a:off x="749808" y="2533409"/>
            <a:ext cx="3712464" cy="2156942"/>
          </a:xfrm>
          <a:prstGeom prst="rect">
            <a:avLst/>
          </a:prstGeom>
        </p:spPr>
      </p:pic>
      <p:sp>
        <p:nvSpPr>
          <p:cNvPr id="7" name="Shape 4"/>
          <p:cNvSpPr/>
          <p:nvPr/>
        </p:nvSpPr>
        <p:spPr>
          <a:xfrm>
            <a:off x="4800600" y="1828800"/>
            <a:ext cx="3520440" cy="1691640"/>
          </a:xfrm>
          <a:prstGeom prst="roundRect">
            <a:avLst>
              <a:gd name="adj" fmla="val 5405"/>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8" name="Shape 5"/>
          <p:cNvSpPr/>
          <p:nvPr/>
        </p:nvSpPr>
        <p:spPr>
          <a:xfrm>
            <a:off x="4965192" y="1993392"/>
            <a:ext cx="457200" cy="457200"/>
          </a:xfrm>
          <a:prstGeom prst="ellipse">
            <a:avLst/>
          </a:prstGeom>
          <a:solidFill>
            <a:srgbClr val="FBE4DE"/>
          </a:solidFill>
          <a:ln/>
        </p:spPr>
      </p:sp>
      <p:pic>
        <p:nvPicPr>
          <p:cNvPr id="9" name="Image 1" descr="icons/clipboard-coral.png">    </p:cNvPr>
          <p:cNvPicPr>
            <a:picLocks noChangeAspect="1"/>
          </p:cNvPicPr>
          <p:nvPr/>
        </p:nvPicPr>
        <p:blipFill>
          <a:blip r:embed="rId3"/>
          <a:stretch>
            <a:fillRect/>
          </a:stretch>
        </p:blipFill>
        <p:spPr>
          <a:xfrm>
            <a:off x="5079492" y="2107692"/>
            <a:ext cx="228600" cy="228600"/>
          </a:xfrm>
          <a:prstGeom prst="rect">
            <a:avLst/>
          </a:prstGeom>
        </p:spPr>
      </p:pic>
      <p:sp>
        <p:nvSpPr>
          <p:cNvPr id="10" name="Text 6"/>
          <p:cNvSpPr txBox="1"/>
          <p:nvPr/>
        </p:nvSpPr>
        <p:spPr>
          <a:xfrm>
            <a:off x="5513832" y="2011680"/>
            <a:ext cx="2606040" cy="420624"/>
          </a:xfrm>
          <a:prstGeom prst="rect">
            <a:avLst/>
          </a:prstGeom>
          <a:noFill/>
          <a:ln/>
        </p:spPr>
        <p:txBody>
          <a:bodyPr wrap="square" lIns="0" tIns="0" rIns="0" bIns="0" rtlCol="0" anchor="ctr"/>
          <a:lstStyle/>
          <a:p>
            <a:pPr indent="0" marL="0">
              <a:buNone/>
            </a:pPr>
            <a:r>
              <a:rPr lang="en-US" sz="1400" b="1" dirty="0">
                <a:solidFill>
                  <a:srgbClr val="15262B"/>
                </a:solidFill>
                <a:latin typeface="Cambria" pitchFamily="34" charset="0"/>
                <a:ea typeface="Cambria" pitchFamily="34" charset="-122"/>
                <a:cs typeface="Cambria" pitchFamily="34" charset="-120"/>
              </a:rPr>
              <a:t>Sasaran</a:t>
            </a:r>
            <a:endParaRPr lang="en-US" sz="1400" dirty="0"/>
          </a:p>
        </p:txBody>
      </p:sp>
      <p:sp>
        <p:nvSpPr>
          <p:cNvPr id="11" name="Text 7"/>
          <p:cNvSpPr txBox="1"/>
          <p:nvPr/>
        </p:nvSpPr>
        <p:spPr>
          <a:xfrm>
            <a:off x="4965192" y="2560320"/>
            <a:ext cx="3191256" cy="914400"/>
          </a:xfrm>
          <a:prstGeom prst="rect">
            <a:avLst/>
          </a:prstGeom>
          <a:noFill/>
          <a:ln/>
        </p:spPr>
        <p:txBody>
          <a:bodyPr wrap="square" lIns="0" tIns="0" rIns="0" bIns="0" rtlCol="0" anchor="t"/>
          <a:lstStyle/>
          <a:p>
            <a:pPr indent="0" marL="0">
              <a:buNone/>
            </a:pPr>
            <a:r>
              <a:rPr lang="en-US" sz="1000" dirty="0">
                <a:solidFill>
                  <a:srgbClr val="5B6E75"/>
                </a:solidFill>
                <a:latin typeface="Calibri" pitchFamily="34" charset="0"/>
                <a:ea typeface="Calibri" pitchFamily="34" charset="-122"/>
                <a:cs typeface="Calibri" pitchFamily="34" charset="-120"/>
              </a:rPr>
              <a:t>Notebook Chat: tampal kenyataan outcome, minta jadual PdP 60 minit dan senarai bahan.</a:t>
            </a:r>
            <a:endParaRPr lang="en-US" sz="1000" dirty="0"/>
          </a:p>
        </p:txBody>
      </p:sp>
      <p:sp>
        <p:nvSpPr>
          <p:cNvPr id="12" name="Text 8"/>
          <p:cNvSpPr txBox="1"/>
          <p:nvPr/>
        </p:nvSpPr>
        <p:spPr>
          <a:xfrm>
            <a:off x="7406640" y="2834640"/>
            <a:ext cx="914400" cy="548640"/>
          </a:xfrm>
          <a:prstGeom prst="rect">
            <a:avLst/>
          </a:prstGeom>
          <a:noFill/>
          <a:ln/>
        </p:spPr>
        <p:txBody>
          <a:bodyPr wrap="square" lIns="0" tIns="0" rIns="0" bIns="0" rtlCol="0" anchor="ctr"/>
          <a:lstStyle/>
          <a:p>
            <a:pPr algn="r" indent="0" marL="0">
              <a:buNone/>
            </a:pPr>
            <a:r>
              <a:rPr lang="en-US" sz="3000" b="1" dirty="0">
                <a:solidFill>
                  <a:srgbClr val="F6CFC4"/>
                </a:solidFill>
                <a:latin typeface="Cambria" pitchFamily="34" charset="0"/>
                <a:ea typeface="Cambria" pitchFamily="34" charset="-122"/>
                <a:cs typeface="Cambria" pitchFamily="34" charset="-120"/>
              </a:rPr>
              <a:t>1</a:t>
            </a:r>
            <a:endParaRPr lang="en-US" sz="3000" dirty="0"/>
          </a:p>
        </p:txBody>
      </p:sp>
      <p:sp>
        <p:nvSpPr>
          <p:cNvPr id="13" name="Shape 9"/>
          <p:cNvSpPr/>
          <p:nvPr/>
        </p:nvSpPr>
        <p:spPr>
          <a:xfrm>
            <a:off x="8503920" y="1828800"/>
            <a:ext cx="3520440" cy="1691640"/>
          </a:xfrm>
          <a:prstGeom prst="roundRect">
            <a:avLst>
              <a:gd name="adj" fmla="val 5405"/>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4" name="Shape 10"/>
          <p:cNvSpPr/>
          <p:nvPr/>
        </p:nvSpPr>
        <p:spPr>
          <a:xfrm>
            <a:off x="8668512" y="1993392"/>
            <a:ext cx="457200" cy="457200"/>
          </a:xfrm>
          <a:prstGeom prst="ellipse">
            <a:avLst/>
          </a:prstGeom>
          <a:solidFill>
            <a:srgbClr val="DDF0EE"/>
          </a:solidFill>
          <a:ln/>
        </p:spPr>
      </p:sp>
      <p:pic>
        <p:nvPicPr>
          <p:cNvPr id="15" name="Image 2" descr="icons/blocks-teal.png">    </p:cNvPr>
          <p:cNvPicPr>
            <a:picLocks noChangeAspect="1"/>
          </p:cNvPicPr>
          <p:nvPr/>
        </p:nvPicPr>
        <p:blipFill>
          <a:blip r:embed="rId4"/>
          <a:stretch>
            <a:fillRect/>
          </a:stretch>
        </p:blipFill>
        <p:spPr>
          <a:xfrm>
            <a:off x="8782812" y="2107692"/>
            <a:ext cx="228600" cy="228600"/>
          </a:xfrm>
          <a:prstGeom prst="rect">
            <a:avLst/>
          </a:prstGeom>
        </p:spPr>
      </p:pic>
      <p:sp>
        <p:nvSpPr>
          <p:cNvPr id="16" name="Text 11"/>
          <p:cNvSpPr txBox="1"/>
          <p:nvPr/>
        </p:nvSpPr>
        <p:spPr>
          <a:xfrm>
            <a:off x="9217152" y="2011680"/>
            <a:ext cx="2606040" cy="420624"/>
          </a:xfrm>
          <a:prstGeom prst="rect">
            <a:avLst/>
          </a:prstGeom>
          <a:noFill/>
          <a:ln/>
        </p:spPr>
        <p:txBody>
          <a:bodyPr wrap="square" lIns="0" tIns="0" rIns="0" bIns="0" rtlCol="0" anchor="ctr"/>
          <a:lstStyle/>
          <a:p>
            <a:pPr indent="0" marL="0">
              <a:buNone/>
            </a:pPr>
            <a:r>
              <a:rPr lang="en-US" sz="1400" b="1" dirty="0">
                <a:solidFill>
                  <a:srgbClr val="15262B"/>
                </a:solidFill>
                <a:latin typeface="Cambria" pitchFamily="34" charset="0"/>
                <a:ea typeface="Cambria" pitchFamily="34" charset="-122"/>
                <a:cs typeface="Cambria" pitchFamily="34" charset="-120"/>
              </a:rPr>
              <a:t>Buat</a:t>
            </a:r>
            <a:endParaRPr lang="en-US" sz="1400" dirty="0"/>
          </a:p>
        </p:txBody>
      </p:sp>
      <p:sp>
        <p:nvSpPr>
          <p:cNvPr id="17" name="Text 12"/>
          <p:cNvSpPr txBox="1"/>
          <p:nvPr/>
        </p:nvSpPr>
        <p:spPr>
          <a:xfrm>
            <a:off x="8668512" y="2560320"/>
            <a:ext cx="3191256" cy="914400"/>
          </a:xfrm>
          <a:prstGeom prst="rect">
            <a:avLst/>
          </a:prstGeom>
          <a:noFill/>
          <a:ln/>
        </p:spPr>
        <p:txBody>
          <a:bodyPr wrap="square" lIns="0" tIns="0" rIns="0" bIns="0" rtlCol="0" anchor="t"/>
          <a:lstStyle/>
          <a:p>
            <a:pPr indent="0" marL="0">
              <a:buNone/>
            </a:pPr>
            <a:r>
              <a:rPr lang="en-US" sz="1000" dirty="0">
                <a:solidFill>
                  <a:srgbClr val="5B6E75"/>
                </a:solidFill>
                <a:latin typeface="Calibri" pitchFamily="34" charset="0"/>
                <a:ea typeface="Calibri" pitchFamily="34" charset="-122"/>
                <a:cs typeface="Calibri" pitchFamily="34" charset="-120"/>
              </a:rPr>
              <a:t>Studio Slide Deck (Presenter Slides, BM) dan Flashcards istilah; salin tajuk slaid ke Canva AI untuk versi cantik.</a:t>
            </a:r>
            <a:endParaRPr lang="en-US" sz="1000" dirty="0"/>
          </a:p>
        </p:txBody>
      </p:sp>
      <p:sp>
        <p:nvSpPr>
          <p:cNvPr id="18" name="Text 13"/>
          <p:cNvSpPr txBox="1"/>
          <p:nvPr/>
        </p:nvSpPr>
        <p:spPr>
          <a:xfrm>
            <a:off x="11109960" y="2834640"/>
            <a:ext cx="914400" cy="548640"/>
          </a:xfrm>
          <a:prstGeom prst="rect">
            <a:avLst/>
          </a:prstGeom>
          <a:noFill/>
          <a:ln/>
        </p:spPr>
        <p:txBody>
          <a:bodyPr wrap="square" lIns="0" tIns="0" rIns="0" bIns="0" rtlCol="0" anchor="ctr"/>
          <a:lstStyle/>
          <a:p>
            <a:pPr algn="r" indent="0" marL="0">
              <a:buNone/>
            </a:pPr>
            <a:r>
              <a:rPr lang="en-US" sz="3000" b="1" dirty="0">
                <a:solidFill>
                  <a:srgbClr val="BFE3DF"/>
                </a:solidFill>
                <a:latin typeface="Cambria" pitchFamily="34" charset="0"/>
                <a:ea typeface="Cambria" pitchFamily="34" charset="-122"/>
                <a:cs typeface="Cambria" pitchFamily="34" charset="-120"/>
              </a:rPr>
              <a:t>2</a:t>
            </a:r>
            <a:endParaRPr lang="en-US" sz="3000" dirty="0"/>
          </a:p>
        </p:txBody>
      </p:sp>
      <p:sp>
        <p:nvSpPr>
          <p:cNvPr id="19" name="Shape 14"/>
          <p:cNvSpPr/>
          <p:nvPr/>
        </p:nvSpPr>
        <p:spPr>
          <a:xfrm>
            <a:off x="4800600" y="3703320"/>
            <a:ext cx="3520440" cy="1691640"/>
          </a:xfrm>
          <a:prstGeom prst="roundRect">
            <a:avLst>
              <a:gd name="adj" fmla="val 5405"/>
            </a:avLst>
          </a:prstGeom>
          <a:solidFill>
            <a:srgbClr val="DFF1E7"/>
          </a:solidFill>
          <a:ln/>
        </p:spPr>
      </p:sp>
      <p:sp>
        <p:nvSpPr>
          <p:cNvPr id="20" name="Shape 15"/>
          <p:cNvSpPr/>
          <p:nvPr/>
        </p:nvSpPr>
        <p:spPr>
          <a:xfrm>
            <a:off x="4965192" y="3867912"/>
            <a:ext cx="457200" cy="457200"/>
          </a:xfrm>
          <a:prstGeom prst="ellipse">
            <a:avLst/>
          </a:prstGeom>
          <a:solidFill>
            <a:srgbClr val="FFFFFF"/>
          </a:solidFill>
          <a:ln/>
        </p:spPr>
      </p:sp>
      <p:pic>
        <p:nvPicPr>
          <p:cNvPr id="21" name="Image 3" descr="icons/check-sea.png">    </p:cNvPr>
          <p:cNvPicPr>
            <a:picLocks noChangeAspect="1"/>
          </p:cNvPicPr>
          <p:nvPr/>
        </p:nvPicPr>
        <p:blipFill>
          <a:blip r:embed="rId5"/>
          <a:stretch>
            <a:fillRect/>
          </a:stretch>
        </p:blipFill>
        <p:spPr>
          <a:xfrm>
            <a:off x="5079492" y="3982212"/>
            <a:ext cx="228600" cy="228600"/>
          </a:xfrm>
          <a:prstGeom prst="rect">
            <a:avLst/>
          </a:prstGeom>
        </p:spPr>
      </p:pic>
      <p:sp>
        <p:nvSpPr>
          <p:cNvPr id="22" name="Text 16"/>
          <p:cNvSpPr txBox="1"/>
          <p:nvPr/>
        </p:nvSpPr>
        <p:spPr>
          <a:xfrm>
            <a:off x="5513832" y="3886200"/>
            <a:ext cx="2606040" cy="420624"/>
          </a:xfrm>
          <a:prstGeom prst="rect">
            <a:avLst/>
          </a:prstGeom>
          <a:noFill/>
          <a:ln/>
        </p:spPr>
        <p:txBody>
          <a:bodyPr wrap="square" lIns="0" tIns="0" rIns="0" bIns="0" rtlCol="0" anchor="ctr"/>
          <a:lstStyle/>
          <a:p>
            <a:pPr indent="0" marL="0">
              <a:buNone/>
            </a:pPr>
            <a:r>
              <a:rPr lang="en-US" sz="1400" b="1" dirty="0">
                <a:solidFill>
                  <a:srgbClr val="15262B"/>
                </a:solidFill>
                <a:latin typeface="Cambria" pitchFamily="34" charset="0"/>
                <a:ea typeface="Cambria" pitchFamily="34" charset="-122"/>
                <a:cs typeface="Cambria" pitchFamily="34" charset="-120"/>
              </a:rPr>
              <a:t>Cuba</a:t>
            </a:r>
            <a:endParaRPr lang="en-US" sz="1400" dirty="0"/>
          </a:p>
        </p:txBody>
      </p:sp>
      <p:sp>
        <p:nvSpPr>
          <p:cNvPr id="23" name="Text 17"/>
          <p:cNvSpPr txBox="1"/>
          <p:nvPr/>
        </p:nvSpPr>
        <p:spPr>
          <a:xfrm>
            <a:off x="4965192" y="4434840"/>
            <a:ext cx="3191256" cy="914400"/>
          </a:xfrm>
          <a:prstGeom prst="rect">
            <a:avLst/>
          </a:prstGeom>
          <a:noFill/>
          <a:ln/>
        </p:spPr>
        <p:txBody>
          <a:bodyPr wrap="square" lIns="0" tIns="0" rIns="0" bIns="0" rtlCol="0" anchor="t"/>
          <a:lstStyle/>
          <a:p>
            <a:pPr indent="0" marL="0">
              <a:buNone/>
            </a:pPr>
            <a:r>
              <a:rPr lang="en-US" sz="1000" dirty="0">
                <a:solidFill>
                  <a:srgbClr val="5B6E75"/>
                </a:solidFill>
                <a:latin typeface="Calibri" pitchFamily="34" charset="0"/>
                <a:ea typeface="Calibri" pitchFamily="34" charset="-122"/>
                <a:cs typeface="Calibri" pitchFamily="34" charset="-120"/>
              </a:rPr>
              <a:t>Studio Quiz 'Fewer, Easy'; jawab sendiri; minta Chat senaraikan fakta yang tidak disokong sumber.</a:t>
            </a:r>
            <a:endParaRPr lang="en-US" sz="1000" dirty="0"/>
          </a:p>
        </p:txBody>
      </p:sp>
      <p:sp>
        <p:nvSpPr>
          <p:cNvPr id="24" name="Text 18"/>
          <p:cNvSpPr txBox="1"/>
          <p:nvPr/>
        </p:nvSpPr>
        <p:spPr>
          <a:xfrm>
            <a:off x="7406640" y="4709160"/>
            <a:ext cx="914400" cy="548640"/>
          </a:xfrm>
          <a:prstGeom prst="rect">
            <a:avLst/>
          </a:prstGeom>
          <a:noFill/>
          <a:ln/>
        </p:spPr>
        <p:txBody>
          <a:bodyPr wrap="square" lIns="0" tIns="0" rIns="0" bIns="0" rtlCol="0" anchor="ctr"/>
          <a:lstStyle/>
          <a:p>
            <a:pPr algn="r" indent="0" marL="0">
              <a:buNone/>
            </a:pPr>
            <a:r>
              <a:rPr lang="en-US" sz="3000" b="1" dirty="0">
                <a:solidFill>
                  <a:srgbClr val="C3E6D3"/>
                </a:solidFill>
                <a:latin typeface="Cambria" pitchFamily="34" charset="0"/>
                <a:ea typeface="Cambria" pitchFamily="34" charset="-122"/>
                <a:cs typeface="Cambria" pitchFamily="34" charset="-120"/>
              </a:rPr>
              <a:t>3</a:t>
            </a:r>
            <a:endParaRPr lang="en-US" sz="3000" dirty="0"/>
          </a:p>
        </p:txBody>
      </p:sp>
      <p:sp>
        <p:nvSpPr>
          <p:cNvPr id="25" name="Shape 19"/>
          <p:cNvSpPr/>
          <p:nvPr/>
        </p:nvSpPr>
        <p:spPr>
          <a:xfrm>
            <a:off x="8503920" y="3703320"/>
            <a:ext cx="3520440" cy="1691640"/>
          </a:xfrm>
          <a:prstGeom prst="roundRect">
            <a:avLst>
              <a:gd name="adj" fmla="val 5405"/>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6" name="Shape 20"/>
          <p:cNvSpPr/>
          <p:nvPr/>
        </p:nvSpPr>
        <p:spPr>
          <a:xfrm>
            <a:off x="8668512" y="3867912"/>
            <a:ext cx="457200" cy="457200"/>
          </a:xfrm>
          <a:prstGeom prst="ellipse">
            <a:avLst/>
          </a:prstGeom>
          <a:solidFill>
            <a:srgbClr val="FBEFD3"/>
          </a:solidFill>
          <a:ln/>
        </p:spPr>
      </p:sp>
      <p:pic>
        <p:nvPicPr>
          <p:cNvPr id="27" name="Image 4" descr="icons/wrench-amber.png">    </p:cNvPr>
          <p:cNvPicPr>
            <a:picLocks noChangeAspect="1"/>
          </p:cNvPicPr>
          <p:nvPr/>
        </p:nvPicPr>
        <p:blipFill>
          <a:blip r:embed="rId6"/>
          <a:stretch>
            <a:fillRect/>
          </a:stretch>
        </p:blipFill>
        <p:spPr>
          <a:xfrm>
            <a:off x="8782812" y="3982212"/>
            <a:ext cx="228600" cy="228600"/>
          </a:xfrm>
          <a:prstGeom prst="rect">
            <a:avLst/>
          </a:prstGeom>
        </p:spPr>
      </p:pic>
      <p:sp>
        <p:nvSpPr>
          <p:cNvPr id="28" name="Text 21"/>
          <p:cNvSpPr txBox="1"/>
          <p:nvPr/>
        </p:nvSpPr>
        <p:spPr>
          <a:xfrm>
            <a:off x="9217152" y="3886200"/>
            <a:ext cx="2606040" cy="420624"/>
          </a:xfrm>
          <a:prstGeom prst="rect">
            <a:avLst/>
          </a:prstGeom>
          <a:noFill/>
          <a:ln/>
        </p:spPr>
        <p:txBody>
          <a:bodyPr wrap="square" lIns="0" tIns="0" rIns="0" bIns="0" rtlCol="0" anchor="ctr"/>
          <a:lstStyle/>
          <a:p>
            <a:pPr indent="0" marL="0">
              <a:buNone/>
            </a:pPr>
            <a:r>
              <a:rPr lang="en-US" sz="1400" b="1" dirty="0">
                <a:solidFill>
                  <a:srgbClr val="15262B"/>
                </a:solidFill>
                <a:latin typeface="Cambria" pitchFamily="34" charset="0"/>
                <a:ea typeface="Cambria" pitchFamily="34" charset="-122"/>
                <a:cs typeface="Cambria" pitchFamily="34" charset="-120"/>
              </a:rPr>
              <a:t>Baiki</a:t>
            </a:r>
            <a:endParaRPr lang="en-US" sz="1400" dirty="0"/>
          </a:p>
        </p:txBody>
      </p:sp>
      <p:sp>
        <p:nvSpPr>
          <p:cNvPr id="29" name="Text 22"/>
          <p:cNvSpPr txBox="1"/>
          <p:nvPr/>
        </p:nvSpPr>
        <p:spPr>
          <a:xfrm>
            <a:off x="8668512" y="4434840"/>
            <a:ext cx="3191256" cy="914400"/>
          </a:xfrm>
          <a:prstGeom prst="rect">
            <a:avLst/>
          </a:prstGeom>
          <a:noFill/>
          <a:ln/>
        </p:spPr>
        <p:txBody>
          <a:bodyPr wrap="square" lIns="0" tIns="0" rIns="0" bIns="0" rtlCol="0" anchor="t"/>
          <a:lstStyle/>
          <a:p>
            <a:pPr indent="0" marL="0">
              <a:buNone/>
            </a:pPr>
            <a:r>
              <a:rPr lang="en-US" sz="1000" dirty="0">
                <a:solidFill>
                  <a:srgbClr val="5B6E75"/>
                </a:solidFill>
                <a:latin typeface="Calibri" pitchFamily="34" charset="0"/>
                <a:ea typeface="Calibri" pitchFamily="34" charset="-122"/>
                <a:cs typeface="Calibri" pitchFamily="34" charset="-120"/>
              </a:rPr>
              <a:t>Jana semula slaid dengan arahan khusus; simpan pakej dan cuba dalam kelas esok.</a:t>
            </a:r>
            <a:endParaRPr lang="en-US" sz="1000" dirty="0"/>
          </a:p>
        </p:txBody>
      </p:sp>
      <p:sp>
        <p:nvSpPr>
          <p:cNvPr id="30" name="Text 23"/>
          <p:cNvSpPr txBox="1"/>
          <p:nvPr/>
        </p:nvSpPr>
        <p:spPr>
          <a:xfrm>
            <a:off x="11109960" y="4709160"/>
            <a:ext cx="914400" cy="548640"/>
          </a:xfrm>
          <a:prstGeom prst="rect">
            <a:avLst/>
          </a:prstGeom>
          <a:noFill/>
          <a:ln/>
        </p:spPr>
        <p:txBody>
          <a:bodyPr wrap="square" lIns="0" tIns="0" rIns="0" bIns="0" rtlCol="0" anchor="ctr"/>
          <a:lstStyle/>
          <a:p>
            <a:pPr algn="r" indent="0" marL="0">
              <a:buNone/>
            </a:pPr>
            <a:r>
              <a:rPr lang="en-US" sz="3000" b="1" dirty="0">
                <a:solidFill>
                  <a:srgbClr val="F4DFA8"/>
                </a:solidFill>
                <a:latin typeface="Cambria" pitchFamily="34" charset="0"/>
                <a:ea typeface="Cambria" pitchFamily="34" charset="-122"/>
                <a:cs typeface="Cambria" pitchFamily="34" charset="-120"/>
              </a:rPr>
              <a:t>4</a:t>
            </a:r>
            <a:endParaRPr lang="en-US" sz="3000" dirty="0"/>
          </a:p>
        </p:txBody>
      </p:sp>
      <p:sp>
        <p:nvSpPr>
          <p:cNvPr id="31" name="Shape 24"/>
          <p:cNvSpPr/>
          <p:nvPr/>
        </p:nvSpPr>
        <p:spPr>
          <a:xfrm>
            <a:off x="640080" y="5623560"/>
            <a:ext cx="10908792" cy="566928"/>
          </a:xfrm>
          <a:prstGeom prst="roundRect">
            <a:avLst>
              <a:gd name="adj" fmla="val 16129"/>
            </a:avLst>
          </a:prstGeom>
          <a:solidFill>
            <a:srgbClr val="DFF1E7"/>
          </a:solidFill>
          <a:ln/>
        </p:spPr>
      </p:sp>
      <p:pic>
        <p:nvPicPr>
          <p:cNvPr id="32" name="Image 5" descr="icons/lightbulb-sea.png">    </p:cNvPr>
          <p:cNvPicPr>
            <a:picLocks noChangeAspect="1"/>
          </p:cNvPicPr>
          <p:nvPr/>
        </p:nvPicPr>
        <p:blipFill>
          <a:blip r:embed="rId7"/>
          <a:stretch>
            <a:fillRect/>
          </a:stretch>
        </p:blipFill>
        <p:spPr>
          <a:xfrm>
            <a:off x="841248" y="5760720"/>
            <a:ext cx="292608" cy="292608"/>
          </a:xfrm>
          <a:prstGeom prst="rect">
            <a:avLst/>
          </a:prstGeom>
        </p:spPr>
      </p:pic>
      <p:sp>
        <p:nvSpPr>
          <p:cNvPr id="33" name="Text 25"/>
          <p:cNvSpPr txBox="1"/>
          <p:nvPr/>
        </p:nvSpPr>
        <p:spPr>
          <a:xfrm>
            <a:off x="1280160" y="5623560"/>
            <a:ext cx="10040112" cy="566928"/>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Sasaran: Murid dapat menerangkan satu konsep dan membuktikannya melalui kuiz 5 soalan.  ·  Masa: 20 minit</a:t>
            </a:r>
            <a:endParaRPr lang="en-US" sz="1250" dirty="0"/>
          </a:p>
        </p:txBody>
      </p:sp>
      <p:sp>
        <p:nvSpPr>
          <p:cNvPr id="34" name="Text 26"/>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5" name="Text 27"/>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4  ·  25 / 30</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SLOT 4 · SAMBUNG DUA ALAT</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Idea untuk Minggu Depan: Pilih Satu</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Enam idea, setiap satu siap dalam 10 hingga 20 minit dengan satu prompt utama. Pilih satu di LMS → Pelan Kelas Saya.</a:t>
            </a:r>
            <a:endParaRPr lang="en-US" sz="1350" dirty="0"/>
          </a:p>
        </p:txBody>
      </p:sp>
      <p:sp>
        <p:nvSpPr>
          <p:cNvPr id="5" name="Shape 3"/>
          <p:cNvSpPr/>
          <p:nvPr/>
        </p:nvSpPr>
        <p:spPr>
          <a:xfrm>
            <a:off x="640080" y="1828800"/>
            <a:ext cx="3514344" cy="1874520"/>
          </a:xfrm>
          <a:prstGeom prst="roundRect">
            <a:avLst>
              <a:gd name="adj" fmla="val 4878"/>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Text 4"/>
          <p:cNvSpPr txBox="1"/>
          <p:nvPr/>
        </p:nvSpPr>
        <p:spPr>
          <a:xfrm>
            <a:off x="2965704" y="2834640"/>
            <a:ext cx="1188720" cy="713232"/>
          </a:xfrm>
          <a:prstGeom prst="rect">
            <a:avLst/>
          </a:prstGeom>
          <a:noFill/>
          <a:ln/>
        </p:spPr>
        <p:txBody>
          <a:bodyPr wrap="square" lIns="0" tIns="0" rIns="0" bIns="0" rtlCol="0" anchor="ctr"/>
          <a:lstStyle/>
          <a:p>
            <a:pPr algn="r" indent="0" marL="0">
              <a:buNone/>
            </a:pPr>
            <a:r>
              <a:rPr lang="en-US" sz="3900" b="1" dirty="0">
                <a:solidFill>
                  <a:srgbClr val="F6CFC4"/>
                </a:solidFill>
                <a:latin typeface="Cambria" pitchFamily="34" charset="0"/>
                <a:ea typeface="Cambria" pitchFamily="34" charset="-122"/>
                <a:cs typeface="Cambria" pitchFamily="34" charset="-120"/>
              </a:rPr>
              <a:t>1</a:t>
            </a:r>
            <a:endParaRPr lang="en-US" sz="3900" dirty="0"/>
          </a:p>
        </p:txBody>
      </p:sp>
      <p:pic>
        <p:nvPicPr>
          <p:cNvPr id="7" name="Image 0" descr="icons/rocket-coral.png">    </p:cNvPr>
          <p:cNvPicPr>
            <a:picLocks noChangeAspect="1"/>
          </p:cNvPicPr>
          <p:nvPr/>
        </p:nvPicPr>
        <p:blipFill>
          <a:blip r:embed="rId2"/>
          <a:stretch>
            <a:fillRect/>
          </a:stretch>
        </p:blipFill>
        <p:spPr>
          <a:xfrm>
            <a:off x="822960" y="2011680"/>
            <a:ext cx="329184" cy="329184"/>
          </a:xfrm>
          <a:prstGeom prst="rect">
            <a:avLst/>
          </a:prstGeom>
        </p:spPr>
      </p:pic>
      <p:sp>
        <p:nvSpPr>
          <p:cNvPr id="8" name="Text 5"/>
          <p:cNvSpPr txBox="1"/>
          <p:nvPr/>
        </p:nvSpPr>
        <p:spPr>
          <a:xfrm>
            <a:off x="1261872" y="1956816"/>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Satu topik, satu pakej (20 minit)</a:t>
            </a:r>
            <a:endParaRPr lang="en-US" sz="1250" dirty="0"/>
          </a:p>
        </p:txBody>
      </p:sp>
      <p:sp>
        <p:nvSpPr>
          <p:cNvPr id="9" name="Text 6"/>
          <p:cNvSpPr txBox="1"/>
          <p:nvPr/>
        </p:nvSpPr>
        <p:spPr>
          <a:xfrm>
            <a:off x="822960" y="2487168"/>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Murid dapat menerangkan satu konsep dan membuktikannya melalui kuiz 5 soalan.</a:t>
            </a:r>
            <a:endParaRPr lang="en-US" sz="980" dirty="0"/>
          </a:p>
        </p:txBody>
      </p:sp>
      <p:sp>
        <p:nvSpPr>
          <p:cNvPr id="10" name="Text 7"/>
          <p:cNvSpPr txBox="1"/>
          <p:nvPr/>
        </p:nvSpPr>
        <p:spPr>
          <a:xfrm>
            <a:off x="822960" y="3374136"/>
            <a:ext cx="3057144" cy="237744"/>
          </a:xfrm>
          <a:prstGeom prst="rect">
            <a:avLst/>
          </a:prstGeom>
          <a:noFill/>
          <a:ln/>
        </p:spPr>
        <p:txBody>
          <a:bodyPr wrap="square" lIns="0" tIns="0" rIns="0" bIns="0" rtlCol="0" anchor="ctr"/>
          <a:lstStyle/>
          <a:p>
            <a:pPr indent="0" marL="0">
              <a:buNone/>
            </a:pPr>
            <a:r>
              <a:rPr lang="en-US" sz="900" b="1" dirty="0">
                <a:solidFill>
                  <a:srgbClr val="E0684B"/>
                </a:solidFill>
                <a:latin typeface="Calibri" pitchFamily="34" charset="0"/>
                <a:ea typeface="Calibri" pitchFamily="34" charset="-122"/>
                <a:cs typeface="Calibri" pitchFamily="34" charset="-120"/>
              </a:rPr>
              <a:t>20 minit · Notebook Chat</a:t>
            </a:r>
            <a:endParaRPr lang="en-US" sz="900" dirty="0"/>
          </a:p>
        </p:txBody>
      </p:sp>
      <p:sp>
        <p:nvSpPr>
          <p:cNvPr id="11" name="Shape 8"/>
          <p:cNvSpPr/>
          <p:nvPr/>
        </p:nvSpPr>
        <p:spPr>
          <a:xfrm>
            <a:off x="4337304" y="1828800"/>
            <a:ext cx="3514344" cy="1874520"/>
          </a:xfrm>
          <a:prstGeom prst="roundRect">
            <a:avLst>
              <a:gd name="adj" fmla="val 4878"/>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Text 9"/>
          <p:cNvSpPr txBox="1"/>
          <p:nvPr/>
        </p:nvSpPr>
        <p:spPr>
          <a:xfrm>
            <a:off x="6662928" y="2834640"/>
            <a:ext cx="1188720" cy="713232"/>
          </a:xfrm>
          <a:prstGeom prst="rect">
            <a:avLst/>
          </a:prstGeom>
          <a:noFill/>
          <a:ln/>
        </p:spPr>
        <p:txBody>
          <a:bodyPr wrap="square" lIns="0" tIns="0" rIns="0" bIns="0" rtlCol="0" anchor="ctr"/>
          <a:lstStyle/>
          <a:p>
            <a:pPr algn="r" indent="0" marL="0">
              <a:buNone/>
            </a:pPr>
            <a:r>
              <a:rPr lang="en-US" sz="3900" b="1" dirty="0">
                <a:solidFill>
                  <a:srgbClr val="BFE3DF"/>
                </a:solidFill>
                <a:latin typeface="Cambria" pitchFamily="34" charset="0"/>
                <a:ea typeface="Cambria" pitchFamily="34" charset="-122"/>
                <a:cs typeface="Cambria" pitchFamily="34" charset="-120"/>
              </a:rPr>
              <a:t>2</a:t>
            </a:r>
            <a:endParaRPr lang="en-US" sz="3900" dirty="0"/>
          </a:p>
        </p:txBody>
      </p:sp>
      <p:pic>
        <p:nvPicPr>
          <p:cNvPr id="13" name="Image 1" descr="icons/balance-teal.png">    </p:cNvPr>
          <p:cNvPicPr>
            <a:picLocks noChangeAspect="1"/>
          </p:cNvPicPr>
          <p:nvPr/>
        </p:nvPicPr>
        <p:blipFill>
          <a:blip r:embed="rId3"/>
          <a:stretch>
            <a:fillRect/>
          </a:stretch>
        </p:blipFill>
        <p:spPr>
          <a:xfrm>
            <a:off x="4520184" y="2011680"/>
            <a:ext cx="329184" cy="329184"/>
          </a:xfrm>
          <a:prstGeom prst="rect">
            <a:avLst/>
          </a:prstGeom>
        </p:spPr>
      </p:pic>
      <p:sp>
        <p:nvSpPr>
          <p:cNvPr id="14" name="Text 10"/>
          <p:cNvSpPr txBox="1"/>
          <p:nvPr/>
        </p:nvSpPr>
        <p:spPr>
          <a:xfrm>
            <a:off x="4959096" y="1956816"/>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Nota tiga aras untuk satu kelas</a:t>
            </a:r>
            <a:endParaRPr lang="en-US" sz="1250" dirty="0"/>
          </a:p>
        </p:txBody>
      </p:sp>
      <p:sp>
        <p:nvSpPr>
          <p:cNvPr id="15" name="Text 11"/>
          <p:cNvSpPr txBox="1"/>
          <p:nvPr/>
        </p:nvSpPr>
        <p:spPr>
          <a:xfrm>
            <a:off x="4520184" y="2487168"/>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Setiap murid, lemah hingga cemerlang, dapat menyiapkan satu tugasan yang sepadan dengan arasnya.</a:t>
            </a:r>
            <a:endParaRPr lang="en-US" sz="980" dirty="0"/>
          </a:p>
        </p:txBody>
      </p:sp>
      <p:sp>
        <p:nvSpPr>
          <p:cNvPr id="16" name="Text 12"/>
          <p:cNvSpPr txBox="1"/>
          <p:nvPr/>
        </p:nvSpPr>
        <p:spPr>
          <a:xfrm>
            <a:off x="4520184" y="3374136"/>
            <a:ext cx="3057144" cy="237744"/>
          </a:xfrm>
          <a:prstGeom prst="rect">
            <a:avLst/>
          </a:prstGeom>
          <a:noFill/>
          <a:ln/>
        </p:spPr>
        <p:txBody>
          <a:bodyPr wrap="square" lIns="0" tIns="0" rIns="0" bIns="0" rtlCol="0" anchor="ctr"/>
          <a:lstStyle/>
          <a:p>
            <a:pPr indent="0" marL="0">
              <a:buNone/>
            </a:pPr>
            <a:r>
              <a:rPr lang="en-US" sz="900" b="1" dirty="0">
                <a:solidFill>
                  <a:srgbClr val="1F8F8A"/>
                </a:solidFill>
                <a:latin typeface="Calibri" pitchFamily="34" charset="0"/>
                <a:ea typeface="Calibri" pitchFamily="34" charset="-122"/>
                <a:cs typeface="Calibri" pitchFamily="34" charset="-120"/>
              </a:rPr>
              <a:t>15 minit · Reports · Create Your Own</a:t>
            </a:r>
            <a:endParaRPr lang="en-US" sz="900" dirty="0"/>
          </a:p>
        </p:txBody>
      </p:sp>
      <p:sp>
        <p:nvSpPr>
          <p:cNvPr id="17" name="Shape 13"/>
          <p:cNvSpPr/>
          <p:nvPr/>
        </p:nvSpPr>
        <p:spPr>
          <a:xfrm>
            <a:off x="8034528" y="1828800"/>
            <a:ext cx="3514344" cy="1874520"/>
          </a:xfrm>
          <a:prstGeom prst="roundRect">
            <a:avLst>
              <a:gd name="adj" fmla="val 4878"/>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8" name="Text 14"/>
          <p:cNvSpPr txBox="1"/>
          <p:nvPr/>
        </p:nvSpPr>
        <p:spPr>
          <a:xfrm>
            <a:off x="10360152" y="2834640"/>
            <a:ext cx="1188720" cy="713232"/>
          </a:xfrm>
          <a:prstGeom prst="rect">
            <a:avLst/>
          </a:prstGeom>
          <a:noFill/>
          <a:ln/>
        </p:spPr>
        <p:txBody>
          <a:bodyPr wrap="square" lIns="0" tIns="0" rIns="0" bIns="0" rtlCol="0" anchor="ctr"/>
          <a:lstStyle/>
          <a:p>
            <a:pPr algn="r" indent="0" marL="0">
              <a:buNone/>
            </a:pPr>
            <a:r>
              <a:rPr lang="en-US" sz="3900" b="1" dirty="0">
                <a:solidFill>
                  <a:srgbClr val="C3E6D3"/>
                </a:solidFill>
                <a:latin typeface="Cambria" pitchFamily="34" charset="0"/>
                <a:ea typeface="Cambria" pitchFamily="34" charset="-122"/>
                <a:cs typeface="Cambria" pitchFamily="34" charset="-120"/>
              </a:rPr>
              <a:t>3</a:t>
            </a:r>
            <a:endParaRPr lang="en-US" sz="3900" dirty="0"/>
          </a:p>
        </p:txBody>
      </p:sp>
      <p:pic>
        <p:nvPicPr>
          <p:cNvPr id="19" name="Image 2" descr="icons/bolt-sea.png">    </p:cNvPr>
          <p:cNvPicPr>
            <a:picLocks noChangeAspect="1"/>
          </p:cNvPicPr>
          <p:nvPr/>
        </p:nvPicPr>
        <p:blipFill>
          <a:blip r:embed="rId4"/>
          <a:stretch>
            <a:fillRect/>
          </a:stretch>
        </p:blipFill>
        <p:spPr>
          <a:xfrm>
            <a:off x="8217408" y="2011680"/>
            <a:ext cx="329184" cy="329184"/>
          </a:xfrm>
          <a:prstGeom prst="rect">
            <a:avLst/>
          </a:prstGeom>
        </p:spPr>
      </p:pic>
      <p:sp>
        <p:nvSpPr>
          <p:cNvPr id="20" name="Text 15"/>
          <p:cNvSpPr txBox="1"/>
          <p:nvPr/>
        </p:nvSpPr>
        <p:spPr>
          <a:xfrm>
            <a:off x="8656320" y="1956816"/>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Pembuka kelas 5 minit</a:t>
            </a:r>
            <a:endParaRPr lang="en-US" sz="1250" dirty="0"/>
          </a:p>
        </p:txBody>
      </p:sp>
      <p:sp>
        <p:nvSpPr>
          <p:cNvPr id="21" name="Text 16"/>
          <p:cNvSpPr txBox="1"/>
          <p:nvPr/>
        </p:nvSpPr>
        <p:spPr>
          <a:xfrm>
            <a:off x="8217408" y="2487168"/>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Murid tertanya-tanya dan boleh menyebut satu soalan sendiri tentang topik sebelum pengajaran bermula.</a:t>
            </a:r>
            <a:endParaRPr lang="en-US" sz="980" dirty="0"/>
          </a:p>
        </p:txBody>
      </p:sp>
      <p:sp>
        <p:nvSpPr>
          <p:cNvPr id="22" name="Text 17"/>
          <p:cNvSpPr txBox="1"/>
          <p:nvPr/>
        </p:nvSpPr>
        <p:spPr>
          <a:xfrm>
            <a:off x="8217408" y="3374136"/>
            <a:ext cx="3057144" cy="237744"/>
          </a:xfrm>
          <a:prstGeom prst="rect">
            <a:avLst/>
          </a:prstGeom>
          <a:noFill/>
          <a:ln/>
        </p:spPr>
        <p:txBody>
          <a:bodyPr wrap="square" lIns="0" tIns="0" rIns="0" bIns="0" rtlCol="0" anchor="ctr"/>
          <a:lstStyle/>
          <a:p>
            <a:pPr indent="0" marL="0">
              <a:buNone/>
            </a:pPr>
            <a:r>
              <a:rPr lang="en-US" sz="900" b="1" dirty="0">
                <a:solidFill>
                  <a:srgbClr val="3A9D6E"/>
                </a:solidFill>
                <a:latin typeface="Calibri" pitchFamily="34" charset="0"/>
                <a:ea typeface="Calibri" pitchFamily="34" charset="-122"/>
                <a:cs typeface="Calibri" pitchFamily="34" charset="-120"/>
              </a:rPr>
              <a:t>10 minit + masa jana · Video Overview Short</a:t>
            </a:r>
            <a:endParaRPr lang="en-US" sz="900" dirty="0"/>
          </a:p>
        </p:txBody>
      </p:sp>
      <p:sp>
        <p:nvSpPr>
          <p:cNvPr id="23" name="Shape 18"/>
          <p:cNvSpPr/>
          <p:nvPr/>
        </p:nvSpPr>
        <p:spPr>
          <a:xfrm>
            <a:off x="640080" y="3867912"/>
            <a:ext cx="3514344" cy="1874520"/>
          </a:xfrm>
          <a:prstGeom prst="roundRect">
            <a:avLst>
              <a:gd name="adj" fmla="val 4878"/>
            </a:avLst>
          </a:prstGeom>
          <a:solidFill>
            <a:srgbClr val="F6F8F7"/>
          </a:solidFill>
          <a:ln w="9525">
            <a:solidFill>
              <a:srgbClr val="DCE5E3"/>
            </a:solidFill>
            <a:prstDash val="solid"/>
          </a:ln>
        </p:spPr>
      </p:sp>
      <p:sp>
        <p:nvSpPr>
          <p:cNvPr id="24" name="Text 19"/>
          <p:cNvSpPr txBox="1"/>
          <p:nvPr/>
        </p:nvSpPr>
        <p:spPr>
          <a:xfrm>
            <a:off x="2965704" y="4873752"/>
            <a:ext cx="1188720" cy="713232"/>
          </a:xfrm>
          <a:prstGeom prst="rect">
            <a:avLst/>
          </a:prstGeom>
          <a:noFill/>
          <a:ln/>
        </p:spPr>
        <p:txBody>
          <a:bodyPr wrap="square" lIns="0" tIns="0" rIns="0" bIns="0" rtlCol="0" anchor="ctr"/>
          <a:lstStyle/>
          <a:p>
            <a:pPr algn="r" indent="0" marL="0">
              <a:buNone/>
            </a:pPr>
            <a:r>
              <a:rPr lang="en-US" sz="3900" b="1" dirty="0">
                <a:solidFill>
                  <a:srgbClr val="F4DFA8"/>
                </a:solidFill>
                <a:latin typeface="Cambria" pitchFamily="34" charset="0"/>
                <a:ea typeface="Cambria" pitchFamily="34" charset="-122"/>
                <a:cs typeface="Cambria" pitchFamily="34" charset="-120"/>
              </a:rPr>
              <a:t>4</a:t>
            </a:r>
            <a:endParaRPr lang="en-US" sz="3900" dirty="0"/>
          </a:p>
        </p:txBody>
      </p:sp>
      <p:pic>
        <p:nvPicPr>
          <p:cNvPr id="25" name="Image 3" descr="icons/search-amber.png">    </p:cNvPr>
          <p:cNvPicPr>
            <a:picLocks noChangeAspect="1"/>
          </p:cNvPicPr>
          <p:nvPr/>
        </p:nvPicPr>
        <p:blipFill>
          <a:blip r:embed="rId5"/>
          <a:stretch>
            <a:fillRect/>
          </a:stretch>
        </p:blipFill>
        <p:spPr>
          <a:xfrm>
            <a:off x="822960" y="4050792"/>
            <a:ext cx="329184" cy="329184"/>
          </a:xfrm>
          <a:prstGeom prst="rect">
            <a:avLst/>
          </a:prstGeom>
        </p:spPr>
      </p:pic>
      <p:sp>
        <p:nvSpPr>
          <p:cNvPr id="26" name="Text 20"/>
          <p:cNvSpPr txBox="1"/>
          <p:nvPr/>
        </p:nvSpPr>
        <p:spPr>
          <a:xfrm>
            <a:off x="1261872" y="3995928"/>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Cari salah faham murid</a:t>
            </a:r>
            <a:endParaRPr lang="en-US" sz="1250" dirty="0"/>
          </a:p>
        </p:txBody>
      </p:sp>
      <p:sp>
        <p:nvSpPr>
          <p:cNvPr id="27" name="Text 21"/>
          <p:cNvSpPr txBox="1"/>
          <p:nvPr/>
        </p:nvSpPr>
        <p:spPr>
          <a:xfrm>
            <a:off x="822960" y="4526280"/>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Guru tahu tiga salah faham lazim murid tentang topik ini dan ada soalan diagnostik untuk mengesannya.</a:t>
            </a:r>
            <a:endParaRPr lang="en-US" sz="980" dirty="0"/>
          </a:p>
        </p:txBody>
      </p:sp>
      <p:sp>
        <p:nvSpPr>
          <p:cNvPr id="28" name="Text 22"/>
          <p:cNvSpPr txBox="1"/>
          <p:nvPr/>
        </p:nvSpPr>
        <p:spPr>
          <a:xfrm>
            <a:off x="822960" y="5413248"/>
            <a:ext cx="3057144" cy="237744"/>
          </a:xfrm>
          <a:prstGeom prst="rect">
            <a:avLst/>
          </a:prstGeom>
          <a:noFill/>
          <a:ln/>
        </p:spPr>
        <p:txBody>
          <a:bodyPr wrap="square" lIns="0" tIns="0" rIns="0" bIns="0" rtlCol="0" anchor="ctr"/>
          <a:lstStyle/>
          <a:p>
            <a:pPr indent="0" marL="0">
              <a:buNone/>
            </a:pPr>
            <a:r>
              <a:rPr lang="en-US" sz="900" b="1" dirty="0">
                <a:solidFill>
                  <a:srgbClr val="E0A82E"/>
                </a:solidFill>
                <a:latin typeface="Calibri" pitchFamily="34" charset="0"/>
                <a:ea typeface="Calibri" pitchFamily="34" charset="-122"/>
                <a:cs typeface="Calibri" pitchFamily="34" charset="-120"/>
              </a:rPr>
              <a:t>12 minit · Quiz · Misconception Checks</a:t>
            </a:r>
            <a:endParaRPr lang="en-US" sz="900" dirty="0"/>
          </a:p>
        </p:txBody>
      </p:sp>
      <p:sp>
        <p:nvSpPr>
          <p:cNvPr id="29" name="Shape 23"/>
          <p:cNvSpPr/>
          <p:nvPr/>
        </p:nvSpPr>
        <p:spPr>
          <a:xfrm>
            <a:off x="4337304" y="3867912"/>
            <a:ext cx="3514344" cy="1874520"/>
          </a:xfrm>
          <a:prstGeom prst="roundRect">
            <a:avLst>
              <a:gd name="adj" fmla="val 4878"/>
            </a:avLst>
          </a:prstGeom>
          <a:solidFill>
            <a:srgbClr val="F6F8F7"/>
          </a:solidFill>
          <a:ln w="9525">
            <a:solidFill>
              <a:srgbClr val="DCE5E3"/>
            </a:solidFill>
            <a:prstDash val="solid"/>
          </a:ln>
        </p:spPr>
      </p:sp>
      <p:sp>
        <p:nvSpPr>
          <p:cNvPr id="30" name="Text 24"/>
          <p:cNvSpPr txBox="1"/>
          <p:nvPr/>
        </p:nvSpPr>
        <p:spPr>
          <a:xfrm>
            <a:off x="6662928" y="4873752"/>
            <a:ext cx="1188720" cy="713232"/>
          </a:xfrm>
          <a:prstGeom prst="rect">
            <a:avLst/>
          </a:prstGeom>
          <a:noFill/>
          <a:ln/>
        </p:spPr>
        <p:txBody>
          <a:bodyPr wrap="square" lIns="0" tIns="0" rIns="0" bIns="0" rtlCol="0" anchor="ctr"/>
          <a:lstStyle/>
          <a:p>
            <a:pPr algn="r" indent="0" marL="0">
              <a:buNone/>
            </a:pPr>
            <a:r>
              <a:rPr lang="en-US" sz="3900" b="1" dirty="0">
                <a:solidFill>
                  <a:srgbClr val="D5CCEE"/>
                </a:solidFill>
                <a:latin typeface="Cambria" pitchFamily="34" charset="0"/>
                <a:ea typeface="Cambria" pitchFamily="34" charset="-122"/>
                <a:cs typeface="Cambria" pitchFamily="34" charset="-120"/>
              </a:rPr>
              <a:t>5</a:t>
            </a:r>
            <a:endParaRPr lang="en-US" sz="3900" dirty="0"/>
          </a:p>
        </p:txBody>
      </p:sp>
      <p:pic>
        <p:nvPicPr>
          <p:cNvPr id="31" name="Image 4" descr="icons/envelope-violet.png">    </p:cNvPr>
          <p:cNvPicPr>
            <a:picLocks noChangeAspect="1"/>
          </p:cNvPicPr>
          <p:nvPr/>
        </p:nvPicPr>
        <p:blipFill>
          <a:blip r:embed="rId6"/>
          <a:stretch>
            <a:fillRect/>
          </a:stretch>
        </p:blipFill>
        <p:spPr>
          <a:xfrm>
            <a:off x="4520184" y="4050792"/>
            <a:ext cx="329184" cy="329184"/>
          </a:xfrm>
          <a:prstGeom prst="rect">
            <a:avLst/>
          </a:prstGeom>
        </p:spPr>
      </p:pic>
      <p:sp>
        <p:nvSpPr>
          <p:cNvPr id="32" name="Text 25"/>
          <p:cNvSpPr txBox="1"/>
          <p:nvPr/>
        </p:nvSpPr>
        <p:spPr>
          <a:xfrm>
            <a:off x="4959096" y="3995928"/>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Mesej untuk ibu bapa</a:t>
            </a:r>
            <a:endParaRPr lang="en-US" sz="1250" dirty="0"/>
          </a:p>
        </p:txBody>
      </p:sp>
      <p:sp>
        <p:nvSpPr>
          <p:cNvPr id="33" name="Text 26"/>
          <p:cNvSpPr txBox="1"/>
          <p:nvPr/>
        </p:nvSpPr>
        <p:spPr>
          <a:xfrm>
            <a:off x="4520184" y="4526280"/>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Ibu bapa faham apa yang dipelajari minggu ini dan cara membantu di rumah, dalam satu mesej yang dibaca dalam 30 saat.</a:t>
            </a:r>
            <a:endParaRPr lang="en-US" sz="980" dirty="0"/>
          </a:p>
        </p:txBody>
      </p:sp>
      <p:sp>
        <p:nvSpPr>
          <p:cNvPr id="34" name="Text 27"/>
          <p:cNvSpPr txBox="1"/>
          <p:nvPr/>
        </p:nvSpPr>
        <p:spPr>
          <a:xfrm>
            <a:off x="4520184" y="5413248"/>
            <a:ext cx="3057144" cy="237744"/>
          </a:xfrm>
          <a:prstGeom prst="rect">
            <a:avLst/>
          </a:prstGeom>
          <a:noFill/>
          <a:ln/>
        </p:spPr>
        <p:txBody>
          <a:bodyPr wrap="square" lIns="0" tIns="0" rIns="0" bIns="0" rtlCol="0" anchor="ctr"/>
          <a:lstStyle/>
          <a:p>
            <a:pPr indent="0" marL="0">
              <a:buNone/>
            </a:pPr>
            <a:r>
              <a:rPr lang="en-US" sz="900" b="1" dirty="0">
                <a:solidFill>
                  <a:srgbClr val="7A63C9"/>
                </a:solidFill>
                <a:latin typeface="Calibri" pitchFamily="34" charset="0"/>
                <a:ea typeface="Calibri" pitchFamily="34" charset="-122"/>
                <a:cs typeface="Calibri" pitchFamily="34" charset="-120"/>
              </a:rPr>
              <a:t>8 minit · Reports · Briefing Doc</a:t>
            </a:r>
            <a:endParaRPr lang="en-US" sz="900" dirty="0"/>
          </a:p>
        </p:txBody>
      </p:sp>
      <p:sp>
        <p:nvSpPr>
          <p:cNvPr id="35" name="Shape 28"/>
          <p:cNvSpPr/>
          <p:nvPr/>
        </p:nvSpPr>
        <p:spPr>
          <a:xfrm>
            <a:off x="8034528" y="3867912"/>
            <a:ext cx="3514344" cy="1874520"/>
          </a:xfrm>
          <a:prstGeom prst="roundRect">
            <a:avLst>
              <a:gd name="adj" fmla="val 4878"/>
            </a:avLst>
          </a:prstGeom>
          <a:solidFill>
            <a:srgbClr val="F6F8F7"/>
          </a:solidFill>
          <a:ln w="9525">
            <a:solidFill>
              <a:srgbClr val="DCE5E3"/>
            </a:solidFill>
            <a:prstDash val="solid"/>
          </a:ln>
        </p:spPr>
      </p:sp>
      <p:sp>
        <p:nvSpPr>
          <p:cNvPr id="36" name="Text 29"/>
          <p:cNvSpPr txBox="1"/>
          <p:nvPr/>
        </p:nvSpPr>
        <p:spPr>
          <a:xfrm>
            <a:off x="10360152" y="4873752"/>
            <a:ext cx="1188720" cy="713232"/>
          </a:xfrm>
          <a:prstGeom prst="rect">
            <a:avLst/>
          </a:prstGeom>
          <a:noFill/>
          <a:ln/>
        </p:spPr>
        <p:txBody>
          <a:bodyPr wrap="square" lIns="0" tIns="0" rIns="0" bIns="0" rtlCol="0" anchor="ctr"/>
          <a:lstStyle/>
          <a:p>
            <a:pPr algn="r" indent="0" marL="0">
              <a:buNone/>
            </a:pPr>
            <a:r>
              <a:rPr lang="en-US" sz="3900" b="1" dirty="0">
                <a:solidFill>
                  <a:srgbClr val="F6CFC4"/>
                </a:solidFill>
                <a:latin typeface="Cambria" pitchFamily="34" charset="0"/>
                <a:ea typeface="Cambria" pitchFamily="34" charset="-122"/>
                <a:cs typeface="Cambria" pitchFamily="34" charset="-120"/>
              </a:rPr>
              <a:t>6</a:t>
            </a:r>
            <a:endParaRPr lang="en-US" sz="3900" dirty="0"/>
          </a:p>
        </p:txBody>
      </p:sp>
      <p:pic>
        <p:nvPicPr>
          <p:cNvPr id="37" name="Image 5" descr="icons/gamepad-coral.png">    </p:cNvPr>
          <p:cNvPicPr>
            <a:picLocks noChangeAspect="1"/>
          </p:cNvPicPr>
          <p:nvPr/>
        </p:nvPicPr>
        <p:blipFill>
          <a:blip r:embed="rId7"/>
          <a:stretch>
            <a:fillRect/>
          </a:stretch>
        </p:blipFill>
        <p:spPr>
          <a:xfrm>
            <a:off x="8217408" y="4050792"/>
            <a:ext cx="329184" cy="329184"/>
          </a:xfrm>
          <a:prstGeom prst="rect">
            <a:avLst/>
          </a:prstGeom>
        </p:spPr>
      </p:pic>
      <p:sp>
        <p:nvSpPr>
          <p:cNvPr id="38" name="Text 30"/>
          <p:cNvSpPr txBox="1"/>
          <p:nvPr/>
        </p:nvSpPr>
        <p:spPr>
          <a:xfrm>
            <a:off x="8656320" y="3995928"/>
            <a:ext cx="2691384" cy="4572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Latihan di telefon murid</a:t>
            </a:r>
            <a:endParaRPr lang="en-US" sz="1250" dirty="0"/>
          </a:p>
        </p:txBody>
      </p:sp>
      <p:sp>
        <p:nvSpPr>
          <p:cNvPr id="39" name="Text 31"/>
          <p:cNvSpPr txBox="1"/>
          <p:nvPr/>
        </p:nvSpPr>
        <p:spPr>
          <a:xfrm>
            <a:off x="8217408" y="4526280"/>
            <a:ext cx="3057144" cy="868680"/>
          </a:xfrm>
          <a:prstGeom prst="rect">
            <a:avLst/>
          </a:prstGeom>
          <a:noFill/>
          <a:ln/>
        </p:spPr>
        <p:txBody>
          <a:bodyPr wrap="square" lIns="0" tIns="0" rIns="0" bIns="0" rtlCol="0" anchor="t"/>
          <a:lstStyle/>
          <a:p>
            <a:pPr indent="0" marL="0">
              <a:buNone/>
            </a:pPr>
            <a:r>
              <a:rPr lang="en-US" sz="980" dirty="0">
                <a:solidFill>
                  <a:srgbClr val="5B6E75"/>
                </a:solidFill>
                <a:latin typeface="Calibri" pitchFamily="34" charset="0"/>
                <a:ea typeface="Calibri" pitchFamily="34" charset="-122"/>
                <a:cs typeface="Calibri" pitchFamily="34" charset="-120"/>
              </a:rPr>
              <a:t>Murid boleh berlatih sendiri di telefon atau Chromebook dan mendapat maklum balas serta-merta.</a:t>
            </a:r>
            <a:endParaRPr lang="en-US" sz="980" dirty="0"/>
          </a:p>
        </p:txBody>
      </p:sp>
      <p:sp>
        <p:nvSpPr>
          <p:cNvPr id="40" name="Text 32"/>
          <p:cNvSpPr txBox="1"/>
          <p:nvPr/>
        </p:nvSpPr>
        <p:spPr>
          <a:xfrm>
            <a:off x="8217408" y="5413248"/>
            <a:ext cx="3057144" cy="237744"/>
          </a:xfrm>
          <a:prstGeom prst="rect">
            <a:avLst/>
          </a:prstGeom>
          <a:noFill/>
          <a:ln/>
        </p:spPr>
        <p:txBody>
          <a:bodyPr wrap="square" lIns="0" tIns="0" rIns="0" bIns="0" rtlCol="0" anchor="ctr"/>
          <a:lstStyle/>
          <a:p>
            <a:pPr indent="0" marL="0">
              <a:buNone/>
            </a:pPr>
            <a:r>
              <a:rPr lang="en-US" sz="900" b="1" dirty="0">
                <a:solidFill>
                  <a:srgbClr val="E0684B"/>
                </a:solidFill>
                <a:latin typeface="Calibri" pitchFamily="34" charset="0"/>
                <a:ea typeface="Calibri" pitchFamily="34" charset="-122"/>
                <a:cs typeface="Calibri" pitchFamily="34" charset="-120"/>
              </a:rPr>
              <a:t>10 minit · Canva Code</a:t>
            </a:r>
            <a:endParaRPr lang="en-US" sz="900" dirty="0"/>
          </a:p>
        </p:txBody>
      </p:sp>
      <p:sp>
        <p:nvSpPr>
          <p:cNvPr id="41" name="Text 33"/>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2" name="Text 34"/>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4  ·  26 / 30</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SLOT 4 · SAMBUNG DUA ALAT</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Guru Kekal Nakhoda</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Kerja boleh diserahkan; keputusan kekal di tangan guru. Pembahagian tugas yang sihat antara guru dan AI.</a:t>
            </a:r>
            <a:endParaRPr lang="en-US" sz="1350" dirty="0"/>
          </a:p>
        </p:txBody>
      </p:sp>
      <p:sp>
        <p:nvSpPr>
          <p:cNvPr id="5" name="Shape 3"/>
          <p:cNvSpPr/>
          <p:nvPr/>
        </p:nvSpPr>
        <p:spPr>
          <a:xfrm>
            <a:off x="640080" y="1828800"/>
            <a:ext cx="5120640" cy="3566160"/>
          </a:xfrm>
          <a:prstGeom prst="roundRect">
            <a:avLst>
              <a:gd name="adj" fmla="val 2564"/>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68680" y="2057400"/>
            <a:ext cx="566928" cy="566928"/>
          </a:xfrm>
          <a:prstGeom prst="ellipse">
            <a:avLst/>
          </a:prstGeom>
          <a:solidFill>
            <a:srgbClr val="DDF0EE"/>
          </a:solidFill>
          <a:ln/>
        </p:spPr>
      </p:sp>
      <p:pic>
        <p:nvPicPr>
          <p:cNvPr id="7" name="Image 0" descr="icons/robot-teal.png">    </p:cNvPr>
          <p:cNvPicPr>
            <a:picLocks noChangeAspect="1"/>
          </p:cNvPicPr>
          <p:nvPr/>
        </p:nvPicPr>
        <p:blipFill>
          <a:blip r:embed="rId2"/>
          <a:stretch>
            <a:fillRect/>
          </a:stretch>
        </p:blipFill>
        <p:spPr>
          <a:xfrm>
            <a:off x="1010412" y="2199132"/>
            <a:ext cx="283464" cy="283464"/>
          </a:xfrm>
          <a:prstGeom prst="rect">
            <a:avLst/>
          </a:prstGeom>
        </p:spPr>
      </p:pic>
      <p:sp>
        <p:nvSpPr>
          <p:cNvPr id="8" name="Text 5"/>
          <p:cNvSpPr txBox="1"/>
          <p:nvPr/>
        </p:nvSpPr>
        <p:spPr>
          <a:xfrm>
            <a:off x="1554480" y="2084832"/>
            <a:ext cx="4023360" cy="502920"/>
          </a:xfrm>
          <a:prstGeom prst="rect">
            <a:avLst/>
          </a:prstGeom>
          <a:noFill/>
          <a:ln/>
        </p:spPr>
        <p:txBody>
          <a:bodyPr wrap="square" lIns="0" tIns="0" rIns="0" bIns="0" rtlCol="0" anchor="ctr"/>
          <a:lstStyle/>
          <a:p>
            <a:pPr indent="0" marL="0">
              <a:buNone/>
            </a:pPr>
            <a:r>
              <a:rPr lang="en-US" sz="1800" b="1" dirty="0">
                <a:solidFill>
                  <a:srgbClr val="15262B"/>
                </a:solidFill>
                <a:latin typeface="Cambria" pitchFamily="34" charset="0"/>
                <a:ea typeface="Cambria" pitchFamily="34" charset="-122"/>
                <a:cs typeface="Cambria" pitchFamily="34" charset="-120"/>
              </a:rPr>
              <a:t>AI boleh pegang</a:t>
            </a:r>
            <a:endParaRPr lang="en-US" sz="1800" dirty="0"/>
          </a:p>
        </p:txBody>
      </p:sp>
      <p:sp>
        <p:nvSpPr>
          <p:cNvPr id="9" name="Shape 6"/>
          <p:cNvSpPr/>
          <p:nvPr/>
        </p:nvSpPr>
        <p:spPr>
          <a:xfrm>
            <a:off x="914400" y="2834640"/>
            <a:ext cx="256032" cy="256032"/>
          </a:xfrm>
          <a:prstGeom prst="ellipse">
            <a:avLst/>
          </a:prstGeom>
          <a:solidFill>
            <a:srgbClr val="1F8F8A"/>
          </a:solidFill>
          <a:ln/>
        </p:spPr>
      </p:sp>
      <p:sp>
        <p:nvSpPr>
          <p:cNvPr id="10" name="Text 7"/>
          <p:cNvSpPr txBox="1"/>
          <p:nvPr/>
        </p:nvSpPr>
        <p:spPr>
          <a:xfrm>
            <a:off x="914400" y="2834640"/>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1</a:t>
            </a:r>
            <a:endParaRPr lang="en-US" sz="952" dirty="0"/>
          </a:p>
        </p:txBody>
      </p:sp>
      <p:sp>
        <p:nvSpPr>
          <p:cNvPr id="11" name="Text 8"/>
          <p:cNvSpPr txBox="1"/>
          <p:nvPr/>
        </p:nvSpPr>
        <p:spPr>
          <a:xfrm>
            <a:off x="1298448" y="2761488"/>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Draf pertama pelan dan bahan</a:t>
            </a:r>
            <a:endParaRPr lang="en-US" sz="1150" dirty="0"/>
          </a:p>
        </p:txBody>
      </p:sp>
      <p:sp>
        <p:nvSpPr>
          <p:cNvPr id="12" name="Shape 9"/>
          <p:cNvSpPr/>
          <p:nvPr/>
        </p:nvSpPr>
        <p:spPr>
          <a:xfrm>
            <a:off x="914400" y="3310128"/>
            <a:ext cx="256032" cy="256032"/>
          </a:xfrm>
          <a:prstGeom prst="ellipse">
            <a:avLst/>
          </a:prstGeom>
          <a:solidFill>
            <a:srgbClr val="1F8F8A"/>
          </a:solidFill>
          <a:ln/>
        </p:spPr>
      </p:sp>
      <p:sp>
        <p:nvSpPr>
          <p:cNvPr id="13" name="Text 10"/>
          <p:cNvSpPr txBox="1"/>
          <p:nvPr/>
        </p:nvSpPr>
        <p:spPr>
          <a:xfrm>
            <a:off x="914400" y="3310128"/>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2</a:t>
            </a:r>
            <a:endParaRPr lang="en-US" sz="952" dirty="0"/>
          </a:p>
        </p:txBody>
      </p:sp>
      <p:sp>
        <p:nvSpPr>
          <p:cNvPr id="14" name="Text 11"/>
          <p:cNvSpPr txBox="1"/>
          <p:nvPr/>
        </p:nvSpPr>
        <p:spPr>
          <a:xfrm>
            <a:off x="1298448" y="3236976"/>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Variasi aras dan tema</a:t>
            </a:r>
            <a:endParaRPr lang="en-US" sz="1150" dirty="0"/>
          </a:p>
        </p:txBody>
      </p:sp>
      <p:sp>
        <p:nvSpPr>
          <p:cNvPr id="15" name="Shape 12"/>
          <p:cNvSpPr/>
          <p:nvPr/>
        </p:nvSpPr>
        <p:spPr>
          <a:xfrm>
            <a:off x="914400" y="3785616"/>
            <a:ext cx="256032" cy="256032"/>
          </a:xfrm>
          <a:prstGeom prst="ellipse">
            <a:avLst/>
          </a:prstGeom>
          <a:solidFill>
            <a:srgbClr val="1F8F8A"/>
          </a:solidFill>
          <a:ln/>
        </p:spPr>
      </p:sp>
      <p:sp>
        <p:nvSpPr>
          <p:cNvPr id="16" name="Text 13"/>
          <p:cNvSpPr txBox="1"/>
          <p:nvPr/>
        </p:nvSpPr>
        <p:spPr>
          <a:xfrm>
            <a:off x="914400" y="3785616"/>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3</a:t>
            </a:r>
            <a:endParaRPr lang="en-US" sz="952" dirty="0"/>
          </a:p>
        </p:txBody>
      </p:sp>
      <p:sp>
        <p:nvSpPr>
          <p:cNvPr id="17" name="Text 14"/>
          <p:cNvSpPr txBox="1"/>
          <p:nvPr/>
        </p:nvSpPr>
        <p:spPr>
          <a:xfrm>
            <a:off x="1298448" y="3712464"/>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Soalan kuiz dan kad imbasan</a:t>
            </a:r>
            <a:endParaRPr lang="en-US" sz="1150" dirty="0"/>
          </a:p>
        </p:txBody>
      </p:sp>
      <p:sp>
        <p:nvSpPr>
          <p:cNvPr id="18" name="Shape 15"/>
          <p:cNvSpPr/>
          <p:nvPr/>
        </p:nvSpPr>
        <p:spPr>
          <a:xfrm>
            <a:off x="914400" y="4261104"/>
            <a:ext cx="256032" cy="256032"/>
          </a:xfrm>
          <a:prstGeom prst="ellipse">
            <a:avLst/>
          </a:prstGeom>
          <a:solidFill>
            <a:srgbClr val="1F8F8A"/>
          </a:solidFill>
          <a:ln/>
        </p:spPr>
      </p:sp>
      <p:sp>
        <p:nvSpPr>
          <p:cNvPr id="19" name="Text 16"/>
          <p:cNvSpPr txBox="1"/>
          <p:nvPr/>
        </p:nvSpPr>
        <p:spPr>
          <a:xfrm>
            <a:off x="914400" y="4261104"/>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4</a:t>
            </a:r>
            <a:endParaRPr lang="en-US" sz="952" dirty="0"/>
          </a:p>
        </p:txBody>
      </p:sp>
      <p:sp>
        <p:nvSpPr>
          <p:cNvPr id="20" name="Text 17"/>
          <p:cNvSpPr txBox="1"/>
          <p:nvPr/>
        </p:nvSpPr>
        <p:spPr>
          <a:xfrm>
            <a:off x="1298448" y="4187952"/>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Ringkasan sumber panjang</a:t>
            </a:r>
            <a:endParaRPr lang="en-US" sz="1150" dirty="0"/>
          </a:p>
        </p:txBody>
      </p:sp>
      <p:sp>
        <p:nvSpPr>
          <p:cNvPr id="21" name="Shape 18"/>
          <p:cNvSpPr/>
          <p:nvPr/>
        </p:nvSpPr>
        <p:spPr>
          <a:xfrm>
            <a:off x="914400" y="4736592"/>
            <a:ext cx="256032" cy="256032"/>
          </a:xfrm>
          <a:prstGeom prst="ellipse">
            <a:avLst/>
          </a:prstGeom>
          <a:solidFill>
            <a:srgbClr val="1F8F8A"/>
          </a:solidFill>
          <a:ln/>
        </p:spPr>
      </p:sp>
      <p:sp>
        <p:nvSpPr>
          <p:cNvPr id="22" name="Text 19"/>
          <p:cNvSpPr txBox="1"/>
          <p:nvPr/>
        </p:nvSpPr>
        <p:spPr>
          <a:xfrm>
            <a:off x="914400" y="4736592"/>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5</a:t>
            </a:r>
            <a:endParaRPr lang="en-US" sz="952" dirty="0"/>
          </a:p>
        </p:txBody>
      </p:sp>
      <p:sp>
        <p:nvSpPr>
          <p:cNvPr id="23" name="Text 20"/>
          <p:cNvSpPr txBox="1"/>
          <p:nvPr/>
        </p:nvSpPr>
        <p:spPr>
          <a:xfrm>
            <a:off x="1298448" y="4663440"/>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Semakan awal fakta lawan sumber</a:t>
            </a:r>
            <a:endParaRPr lang="en-US" sz="1150" dirty="0"/>
          </a:p>
        </p:txBody>
      </p:sp>
      <p:sp>
        <p:nvSpPr>
          <p:cNvPr id="24" name="Shape 21"/>
          <p:cNvSpPr/>
          <p:nvPr/>
        </p:nvSpPr>
        <p:spPr>
          <a:xfrm>
            <a:off x="6428232" y="1828800"/>
            <a:ext cx="5120640" cy="3566160"/>
          </a:xfrm>
          <a:prstGeom prst="roundRect">
            <a:avLst>
              <a:gd name="adj" fmla="val 2564"/>
            </a:avLst>
          </a:prstGeom>
          <a:solidFill>
            <a:srgbClr val="FBEFD3"/>
          </a:solidFill>
          <a:ln/>
        </p:spPr>
      </p:sp>
      <p:sp>
        <p:nvSpPr>
          <p:cNvPr id="25" name="Shape 22"/>
          <p:cNvSpPr/>
          <p:nvPr/>
        </p:nvSpPr>
        <p:spPr>
          <a:xfrm>
            <a:off x="6656832" y="2057400"/>
            <a:ext cx="566928" cy="566928"/>
          </a:xfrm>
          <a:prstGeom prst="ellipse">
            <a:avLst/>
          </a:prstGeom>
          <a:solidFill>
            <a:srgbClr val="FFFFFF"/>
          </a:solidFill>
          <a:ln/>
        </p:spPr>
      </p:sp>
      <p:pic>
        <p:nvPicPr>
          <p:cNvPr id="26" name="Image 1" descr="icons/teacher-amber.png">    </p:cNvPr>
          <p:cNvPicPr>
            <a:picLocks noChangeAspect="1"/>
          </p:cNvPicPr>
          <p:nvPr/>
        </p:nvPicPr>
        <p:blipFill>
          <a:blip r:embed="rId3"/>
          <a:stretch>
            <a:fillRect/>
          </a:stretch>
        </p:blipFill>
        <p:spPr>
          <a:xfrm>
            <a:off x="6798564" y="2199132"/>
            <a:ext cx="283464" cy="283464"/>
          </a:xfrm>
          <a:prstGeom prst="rect">
            <a:avLst/>
          </a:prstGeom>
        </p:spPr>
      </p:pic>
      <p:sp>
        <p:nvSpPr>
          <p:cNvPr id="27" name="Text 23"/>
          <p:cNvSpPr txBox="1"/>
          <p:nvPr/>
        </p:nvSpPr>
        <p:spPr>
          <a:xfrm>
            <a:off x="7342632" y="2084832"/>
            <a:ext cx="4023360" cy="502920"/>
          </a:xfrm>
          <a:prstGeom prst="rect">
            <a:avLst/>
          </a:prstGeom>
          <a:noFill/>
          <a:ln/>
        </p:spPr>
        <p:txBody>
          <a:bodyPr wrap="square" lIns="0" tIns="0" rIns="0" bIns="0" rtlCol="0" anchor="ctr"/>
          <a:lstStyle/>
          <a:p>
            <a:pPr indent="0" marL="0">
              <a:buNone/>
            </a:pPr>
            <a:r>
              <a:rPr lang="en-US" sz="1800" b="1" dirty="0">
                <a:solidFill>
                  <a:srgbClr val="15262B"/>
                </a:solidFill>
                <a:latin typeface="Cambria" pitchFamily="34" charset="0"/>
                <a:ea typeface="Cambria" pitchFamily="34" charset="-122"/>
                <a:cs typeface="Cambria" pitchFamily="34" charset="-120"/>
              </a:rPr>
              <a:t>Guru mesti pegang</a:t>
            </a:r>
            <a:endParaRPr lang="en-US" sz="1800" dirty="0"/>
          </a:p>
        </p:txBody>
      </p:sp>
      <p:sp>
        <p:nvSpPr>
          <p:cNvPr id="28" name="Shape 24"/>
          <p:cNvSpPr/>
          <p:nvPr/>
        </p:nvSpPr>
        <p:spPr>
          <a:xfrm>
            <a:off x="6702552" y="2834640"/>
            <a:ext cx="256032" cy="256032"/>
          </a:xfrm>
          <a:prstGeom prst="ellipse">
            <a:avLst/>
          </a:prstGeom>
          <a:solidFill>
            <a:srgbClr val="E0A82E"/>
          </a:solidFill>
          <a:ln/>
        </p:spPr>
      </p:sp>
      <p:sp>
        <p:nvSpPr>
          <p:cNvPr id="29" name="Text 25"/>
          <p:cNvSpPr txBox="1"/>
          <p:nvPr/>
        </p:nvSpPr>
        <p:spPr>
          <a:xfrm>
            <a:off x="6702552" y="2834640"/>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1</a:t>
            </a:r>
            <a:endParaRPr lang="en-US" sz="952" dirty="0"/>
          </a:p>
        </p:txBody>
      </p:sp>
      <p:sp>
        <p:nvSpPr>
          <p:cNvPr id="30" name="Text 26"/>
          <p:cNvSpPr txBox="1"/>
          <p:nvPr/>
        </p:nvSpPr>
        <p:spPr>
          <a:xfrm>
            <a:off x="7086600" y="2761488"/>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Tentukan outcome dan bukti</a:t>
            </a:r>
            <a:endParaRPr lang="en-US" sz="1150" dirty="0"/>
          </a:p>
        </p:txBody>
      </p:sp>
      <p:sp>
        <p:nvSpPr>
          <p:cNvPr id="31" name="Shape 27"/>
          <p:cNvSpPr/>
          <p:nvPr/>
        </p:nvSpPr>
        <p:spPr>
          <a:xfrm>
            <a:off x="6702552" y="3310128"/>
            <a:ext cx="256032" cy="256032"/>
          </a:xfrm>
          <a:prstGeom prst="ellipse">
            <a:avLst/>
          </a:prstGeom>
          <a:solidFill>
            <a:srgbClr val="E0A82E"/>
          </a:solidFill>
          <a:ln/>
        </p:spPr>
      </p:sp>
      <p:sp>
        <p:nvSpPr>
          <p:cNvPr id="32" name="Text 28"/>
          <p:cNvSpPr txBox="1"/>
          <p:nvPr/>
        </p:nvSpPr>
        <p:spPr>
          <a:xfrm>
            <a:off x="6702552" y="3310128"/>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2</a:t>
            </a:r>
            <a:endParaRPr lang="en-US" sz="952" dirty="0"/>
          </a:p>
        </p:txBody>
      </p:sp>
      <p:sp>
        <p:nvSpPr>
          <p:cNvPr id="33" name="Text 29"/>
          <p:cNvSpPr txBox="1"/>
          <p:nvPr/>
        </p:nvSpPr>
        <p:spPr>
          <a:xfrm>
            <a:off x="7086600" y="3236976"/>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Kenal murid: aras, minat, latar</a:t>
            </a:r>
            <a:endParaRPr lang="en-US" sz="1150" dirty="0"/>
          </a:p>
        </p:txBody>
      </p:sp>
      <p:sp>
        <p:nvSpPr>
          <p:cNvPr id="34" name="Shape 30"/>
          <p:cNvSpPr/>
          <p:nvPr/>
        </p:nvSpPr>
        <p:spPr>
          <a:xfrm>
            <a:off x="6702552" y="3785616"/>
            <a:ext cx="256032" cy="256032"/>
          </a:xfrm>
          <a:prstGeom prst="ellipse">
            <a:avLst/>
          </a:prstGeom>
          <a:solidFill>
            <a:srgbClr val="E0A82E"/>
          </a:solidFill>
          <a:ln/>
        </p:spPr>
      </p:sp>
      <p:sp>
        <p:nvSpPr>
          <p:cNvPr id="35" name="Text 31"/>
          <p:cNvSpPr txBox="1"/>
          <p:nvPr/>
        </p:nvSpPr>
        <p:spPr>
          <a:xfrm>
            <a:off x="6702552" y="3785616"/>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3</a:t>
            </a:r>
            <a:endParaRPr lang="en-US" sz="952" dirty="0"/>
          </a:p>
        </p:txBody>
      </p:sp>
      <p:sp>
        <p:nvSpPr>
          <p:cNvPr id="36" name="Text 32"/>
          <p:cNvSpPr txBox="1"/>
          <p:nvPr/>
        </p:nvSpPr>
        <p:spPr>
          <a:xfrm>
            <a:off x="7086600" y="3712464"/>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Sahkan fakta dan kesesuaian</a:t>
            </a:r>
            <a:endParaRPr lang="en-US" sz="1150" dirty="0"/>
          </a:p>
        </p:txBody>
      </p:sp>
      <p:sp>
        <p:nvSpPr>
          <p:cNvPr id="37" name="Shape 33"/>
          <p:cNvSpPr/>
          <p:nvPr/>
        </p:nvSpPr>
        <p:spPr>
          <a:xfrm>
            <a:off x="6702552" y="4261104"/>
            <a:ext cx="256032" cy="256032"/>
          </a:xfrm>
          <a:prstGeom prst="ellipse">
            <a:avLst/>
          </a:prstGeom>
          <a:solidFill>
            <a:srgbClr val="E0A82E"/>
          </a:solidFill>
          <a:ln/>
        </p:spPr>
      </p:sp>
      <p:sp>
        <p:nvSpPr>
          <p:cNvPr id="38" name="Text 34"/>
          <p:cNvSpPr txBox="1"/>
          <p:nvPr/>
        </p:nvSpPr>
        <p:spPr>
          <a:xfrm>
            <a:off x="6702552" y="4261104"/>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4</a:t>
            </a:r>
            <a:endParaRPr lang="en-US" sz="952" dirty="0"/>
          </a:p>
        </p:txBody>
      </p:sp>
      <p:sp>
        <p:nvSpPr>
          <p:cNvPr id="39" name="Text 35"/>
          <p:cNvSpPr txBox="1"/>
          <p:nvPr/>
        </p:nvSpPr>
        <p:spPr>
          <a:xfrm>
            <a:off x="7086600" y="4187952"/>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Keputusan pedagogi dan masa</a:t>
            </a:r>
            <a:endParaRPr lang="en-US" sz="1150" dirty="0"/>
          </a:p>
        </p:txBody>
      </p:sp>
      <p:sp>
        <p:nvSpPr>
          <p:cNvPr id="40" name="Shape 36"/>
          <p:cNvSpPr/>
          <p:nvPr/>
        </p:nvSpPr>
        <p:spPr>
          <a:xfrm>
            <a:off x="6702552" y="4736592"/>
            <a:ext cx="256032" cy="256032"/>
          </a:xfrm>
          <a:prstGeom prst="ellipse">
            <a:avLst/>
          </a:prstGeom>
          <a:solidFill>
            <a:srgbClr val="E0A82E"/>
          </a:solidFill>
          <a:ln/>
        </p:spPr>
      </p:sp>
      <p:sp>
        <p:nvSpPr>
          <p:cNvPr id="41" name="Text 37"/>
          <p:cNvSpPr txBox="1"/>
          <p:nvPr/>
        </p:nvSpPr>
        <p:spPr>
          <a:xfrm>
            <a:off x="6702552" y="4736592"/>
            <a:ext cx="256032" cy="256032"/>
          </a:xfrm>
          <a:prstGeom prst="rect">
            <a:avLst/>
          </a:prstGeom>
          <a:noFill/>
          <a:ln/>
        </p:spPr>
        <p:txBody>
          <a:bodyPr wrap="square" lIns="0" tIns="0" rIns="0" bIns="0" rtlCol="0" anchor="ctr"/>
          <a:lstStyle/>
          <a:p>
            <a:pPr algn="ctr" indent="0" marL="0">
              <a:buNone/>
            </a:pPr>
            <a:r>
              <a:rPr lang="en-US" sz="952" b="1" dirty="0">
                <a:solidFill>
                  <a:srgbClr val="FFFFFF"/>
                </a:solidFill>
                <a:latin typeface="Calibri" pitchFamily="34" charset="0"/>
                <a:ea typeface="Calibri" pitchFamily="34" charset="-122"/>
                <a:cs typeface="Calibri" pitchFamily="34" charset="-120"/>
              </a:rPr>
              <a:t>5</a:t>
            </a:r>
            <a:endParaRPr lang="en-US" sz="952" dirty="0"/>
          </a:p>
        </p:txBody>
      </p:sp>
      <p:sp>
        <p:nvSpPr>
          <p:cNvPr id="42" name="Text 38"/>
          <p:cNvSpPr txBox="1"/>
          <p:nvPr/>
        </p:nvSpPr>
        <p:spPr>
          <a:xfrm>
            <a:off x="7086600" y="4663440"/>
            <a:ext cx="4297680" cy="402336"/>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Tanggungjawab akhir bahan yang diedar</a:t>
            </a:r>
            <a:endParaRPr lang="en-US" sz="1150" dirty="0"/>
          </a:p>
        </p:txBody>
      </p:sp>
      <p:sp>
        <p:nvSpPr>
          <p:cNvPr id="43" name="Shape 39"/>
          <p:cNvSpPr/>
          <p:nvPr/>
        </p:nvSpPr>
        <p:spPr>
          <a:xfrm>
            <a:off x="5788152" y="3291840"/>
            <a:ext cx="585216" cy="585216"/>
          </a:xfrm>
          <a:prstGeom prst="ellipse">
            <a:avLst/>
          </a:prstGeom>
          <a:solidFill>
            <a:srgbClr val="3A9D6E"/>
          </a:solidFill>
          <a:ln w="25400">
            <a:solidFill>
              <a:srgbClr val="FFFFFF"/>
            </a:solidFill>
            <a:prstDash val="solid"/>
          </a:ln>
        </p:spPr>
      </p:sp>
      <p:pic>
        <p:nvPicPr>
          <p:cNvPr id="44" name="Image 2" descr="icons/ship-white.png">    </p:cNvPr>
          <p:cNvPicPr>
            <a:picLocks noChangeAspect="1"/>
          </p:cNvPicPr>
          <p:nvPr/>
        </p:nvPicPr>
        <p:blipFill>
          <a:blip r:embed="rId4"/>
          <a:stretch>
            <a:fillRect/>
          </a:stretch>
        </p:blipFill>
        <p:spPr>
          <a:xfrm>
            <a:off x="5916168" y="3419856"/>
            <a:ext cx="329184" cy="329184"/>
          </a:xfrm>
          <a:prstGeom prst="rect">
            <a:avLst/>
          </a:prstGeom>
        </p:spPr>
      </p:pic>
      <p:sp>
        <p:nvSpPr>
          <p:cNvPr id="45" name="Shape 40"/>
          <p:cNvSpPr/>
          <p:nvPr/>
        </p:nvSpPr>
        <p:spPr>
          <a:xfrm>
            <a:off x="640080" y="5623560"/>
            <a:ext cx="10908792" cy="566928"/>
          </a:xfrm>
          <a:prstGeom prst="roundRect">
            <a:avLst>
              <a:gd name="adj" fmla="val 16129"/>
            </a:avLst>
          </a:prstGeom>
          <a:solidFill>
            <a:srgbClr val="FFFFFF"/>
          </a:solidFill>
          <a:ln w="15875">
            <a:solidFill>
              <a:srgbClr val="3A9D6E"/>
            </a:solidFill>
            <a:prstDash val="solid"/>
          </a:ln>
        </p:spPr>
      </p:sp>
      <p:pic>
        <p:nvPicPr>
          <p:cNvPr id="46" name="Image 3" descr="icons/lightbulb-sea.png">    </p:cNvPr>
          <p:cNvPicPr>
            <a:picLocks noChangeAspect="1"/>
          </p:cNvPicPr>
          <p:nvPr/>
        </p:nvPicPr>
        <p:blipFill>
          <a:blip r:embed="rId5"/>
          <a:stretch>
            <a:fillRect/>
          </a:stretch>
        </p:blipFill>
        <p:spPr>
          <a:xfrm>
            <a:off x="841248" y="5760720"/>
            <a:ext cx="292608" cy="292608"/>
          </a:xfrm>
          <a:prstGeom prst="rect">
            <a:avLst/>
          </a:prstGeom>
        </p:spPr>
      </p:pic>
      <p:sp>
        <p:nvSpPr>
          <p:cNvPr id="47" name="Text 41"/>
          <p:cNvSpPr txBox="1"/>
          <p:nvPr/>
        </p:nvSpPr>
        <p:spPr>
          <a:xfrm>
            <a:off x="1280160" y="5623560"/>
            <a:ext cx="10040112" cy="566928"/>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Ujian mudah: jika AI tersilap, siapa yang menanggung akibatnya di dalam kelas? Itulah keputusan yang tidak boleh diserahkan.</a:t>
            </a:r>
            <a:endParaRPr lang="en-US" sz="1250" dirty="0"/>
          </a:p>
        </p:txBody>
      </p:sp>
      <p:sp>
        <p:nvSpPr>
          <p:cNvPr id="48" name="Text 4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9" name="Text 4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4  ·  27 / 30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A82E"/>
                </a:solidFill>
                <a:latin typeface="Calibri" pitchFamily="34" charset="0"/>
                <a:ea typeface="Calibri" pitchFamily="34" charset="-122"/>
                <a:cs typeface="Calibri" pitchFamily="34" charset="-120"/>
              </a:rPr>
              <a:t>PENUTUP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Enam Amalan Etika Wajib</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Tidak boleh dikompromi walau sehebat mana bahan yang dihasilkan</a:t>
            </a:r>
            <a:endParaRPr lang="en-US" sz="1350" dirty="0"/>
          </a:p>
        </p:txBody>
      </p:sp>
      <p:sp>
        <p:nvSpPr>
          <p:cNvPr id="5" name="Shape 3"/>
          <p:cNvSpPr/>
          <p:nvPr/>
        </p:nvSpPr>
        <p:spPr>
          <a:xfrm>
            <a:off x="640080" y="1828800"/>
            <a:ext cx="3950208" cy="1143000"/>
          </a:xfrm>
          <a:prstGeom prst="roundRect">
            <a:avLst>
              <a:gd name="adj" fmla="val 8000"/>
            </a:avLst>
          </a:prstGeom>
          <a:solidFill>
            <a:srgbClr val="FBE4DE"/>
          </a:solidFill>
          <a:ln/>
        </p:spPr>
      </p:sp>
      <p:sp>
        <p:nvSpPr>
          <p:cNvPr id="6" name="Shape 4"/>
          <p:cNvSpPr/>
          <p:nvPr/>
        </p:nvSpPr>
        <p:spPr>
          <a:xfrm>
            <a:off x="822960" y="2011680"/>
            <a:ext cx="365760" cy="365760"/>
          </a:xfrm>
          <a:prstGeom prst="ellipse">
            <a:avLst/>
          </a:prstGeom>
          <a:solidFill>
            <a:srgbClr val="E0684B"/>
          </a:solidFill>
          <a:ln/>
        </p:spPr>
      </p:sp>
      <p:sp>
        <p:nvSpPr>
          <p:cNvPr id="7" name="Text 5"/>
          <p:cNvSpPr txBox="1"/>
          <p:nvPr/>
        </p:nvSpPr>
        <p:spPr>
          <a:xfrm>
            <a:off x="822960" y="2011680"/>
            <a:ext cx="365760" cy="365760"/>
          </a:xfrm>
          <a:prstGeom prst="rect">
            <a:avLst/>
          </a:prstGeom>
          <a:noFill/>
          <a:ln/>
        </p:spPr>
        <p:txBody>
          <a:bodyPr wrap="square" lIns="0" tIns="0" rIns="0" bIns="0" rtlCol="0" anchor="ctr"/>
          <a:lstStyle/>
          <a:p>
            <a:pPr algn="ctr" indent="0" marL="0">
              <a:buNone/>
            </a:pPr>
            <a:r>
              <a:rPr lang="en-US" sz="1360" b="1" dirty="0">
                <a:solidFill>
                  <a:srgbClr val="FFFFFF"/>
                </a:solidFill>
                <a:latin typeface="Calibri" pitchFamily="34" charset="0"/>
                <a:ea typeface="Calibri" pitchFamily="34" charset="-122"/>
                <a:cs typeface="Calibri" pitchFamily="34" charset="-120"/>
              </a:rPr>
              <a:t>1</a:t>
            </a:r>
            <a:endParaRPr lang="en-US" sz="1360" dirty="0"/>
          </a:p>
        </p:txBody>
      </p:sp>
      <p:pic>
        <p:nvPicPr>
          <p:cNvPr id="8" name="Image 0" descr="icons/shield-coral.png">    </p:cNvPr>
          <p:cNvPicPr>
            <a:picLocks noChangeAspect="1"/>
          </p:cNvPicPr>
          <p:nvPr/>
        </p:nvPicPr>
        <p:blipFill>
          <a:blip r:embed="rId2"/>
          <a:stretch>
            <a:fillRect/>
          </a:stretch>
        </p:blipFill>
        <p:spPr>
          <a:xfrm>
            <a:off x="4078224" y="1993392"/>
            <a:ext cx="310896" cy="310896"/>
          </a:xfrm>
          <a:prstGeom prst="rect">
            <a:avLst/>
          </a:prstGeom>
        </p:spPr>
      </p:pic>
      <p:sp>
        <p:nvSpPr>
          <p:cNvPr id="9" name="Text 6"/>
          <p:cNvSpPr txBox="1"/>
          <p:nvPr/>
        </p:nvSpPr>
        <p:spPr>
          <a:xfrm>
            <a:off x="1353312" y="1993392"/>
            <a:ext cx="2688336"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Jangan muat naik data peribadi murid</a:t>
            </a:r>
            <a:endParaRPr lang="en-US" sz="1250" dirty="0"/>
          </a:p>
        </p:txBody>
      </p:sp>
      <p:sp>
        <p:nvSpPr>
          <p:cNvPr id="10" name="Text 7"/>
          <p:cNvSpPr txBox="1"/>
          <p:nvPr/>
        </p:nvSpPr>
        <p:spPr>
          <a:xfrm>
            <a:off x="822960" y="2432304"/>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Nama penuh, nombor kad pengenalan, markah individu dan foto murid tidak sepatutnya dimuat naik ke mana-mana alat AI. Gunakan data tanpa nama atau data contoh.</a:t>
            </a:r>
            <a:endParaRPr lang="en-US" sz="950" dirty="0"/>
          </a:p>
        </p:txBody>
      </p:sp>
      <p:sp>
        <p:nvSpPr>
          <p:cNvPr id="11" name="Shape 8"/>
          <p:cNvSpPr/>
          <p:nvPr/>
        </p:nvSpPr>
        <p:spPr>
          <a:xfrm>
            <a:off x="4773168" y="1828800"/>
            <a:ext cx="3950208" cy="1143000"/>
          </a:xfrm>
          <a:prstGeom prst="roundRect">
            <a:avLst>
              <a:gd name="adj" fmla="val 800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Shape 9"/>
          <p:cNvSpPr/>
          <p:nvPr/>
        </p:nvSpPr>
        <p:spPr>
          <a:xfrm>
            <a:off x="4956048" y="2011680"/>
            <a:ext cx="402336" cy="365760"/>
          </a:xfrm>
          <a:prstGeom prst="hexagon">
            <a:avLst/>
          </a:prstGeom>
          <a:solidFill>
            <a:srgbClr val="1F8F8A"/>
          </a:solidFill>
          <a:ln/>
        </p:spPr>
      </p:sp>
      <p:sp>
        <p:nvSpPr>
          <p:cNvPr id="13" name="Text 10"/>
          <p:cNvSpPr txBox="1"/>
          <p:nvPr/>
        </p:nvSpPr>
        <p:spPr>
          <a:xfrm>
            <a:off x="4956048" y="2011680"/>
            <a:ext cx="402336" cy="365760"/>
          </a:xfrm>
          <a:prstGeom prst="rect">
            <a:avLst/>
          </a:prstGeom>
          <a:noFill/>
          <a:ln/>
        </p:spPr>
        <p:txBody>
          <a:bodyPr wrap="square" lIns="0" tIns="0" rIns="0" bIns="0" rtlCol="0" anchor="ctr"/>
          <a:lstStyle/>
          <a:p>
            <a:pPr algn="ctr" indent="0" marL="0">
              <a:buNone/>
            </a:pPr>
            <a:r>
              <a:rPr lang="en-US" sz="1360" b="1" dirty="0">
                <a:solidFill>
                  <a:srgbClr val="FFFFFF"/>
                </a:solidFill>
                <a:latin typeface="Calibri" pitchFamily="34" charset="0"/>
                <a:ea typeface="Calibri" pitchFamily="34" charset="-122"/>
                <a:cs typeface="Calibri" pitchFamily="34" charset="-120"/>
              </a:rPr>
              <a:t>2</a:t>
            </a:r>
            <a:endParaRPr lang="en-US" sz="1360" dirty="0"/>
          </a:p>
        </p:txBody>
      </p:sp>
      <p:pic>
        <p:nvPicPr>
          <p:cNvPr id="14" name="Image 1" descr="icons/eye-teal.png">    </p:cNvPr>
          <p:cNvPicPr>
            <a:picLocks noChangeAspect="1"/>
          </p:cNvPicPr>
          <p:nvPr/>
        </p:nvPicPr>
        <p:blipFill>
          <a:blip r:embed="rId3"/>
          <a:stretch>
            <a:fillRect/>
          </a:stretch>
        </p:blipFill>
        <p:spPr>
          <a:xfrm>
            <a:off x="8211312" y="1993392"/>
            <a:ext cx="310896" cy="310896"/>
          </a:xfrm>
          <a:prstGeom prst="rect">
            <a:avLst/>
          </a:prstGeom>
        </p:spPr>
      </p:pic>
      <p:sp>
        <p:nvSpPr>
          <p:cNvPr id="15" name="Text 11"/>
          <p:cNvSpPr txBox="1"/>
          <p:nvPr/>
        </p:nvSpPr>
        <p:spPr>
          <a:xfrm>
            <a:off x="5550408" y="1993392"/>
            <a:ext cx="2624328"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Semak sebelum guna</a:t>
            </a:r>
            <a:endParaRPr lang="en-US" sz="1250" dirty="0"/>
          </a:p>
        </p:txBody>
      </p:sp>
      <p:sp>
        <p:nvSpPr>
          <p:cNvPr id="16" name="Text 12"/>
          <p:cNvSpPr txBox="1"/>
          <p:nvPr/>
        </p:nvSpPr>
        <p:spPr>
          <a:xfrm>
            <a:off x="4956048" y="2432304"/>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AI boleh tersilap dengan yakin. Baca dan sahkan setiap fakta, terutama sebelum diedarkan kepada murid. Anda guru, AI pembantu.</a:t>
            </a:r>
            <a:endParaRPr lang="en-US" sz="950" dirty="0"/>
          </a:p>
        </p:txBody>
      </p:sp>
      <p:sp>
        <p:nvSpPr>
          <p:cNvPr id="17" name="Shape 13"/>
          <p:cNvSpPr/>
          <p:nvPr/>
        </p:nvSpPr>
        <p:spPr>
          <a:xfrm>
            <a:off x="640080" y="3191256"/>
            <a:ext cx="3950208" cy="1143000"/>
          </a:xfrm>
          <a:prstGeom prst="roundRect">
            <a:avLst>
              <a:gd name="adj" fmla="val 8000"/>
            </a:avLst>
          </a:prstGeom>
          <a:solidFill>
            <a:srgbClr val="DFF1E7"/>
          </a:solidFill>
          <a:ln/>
        </p:spPr>
      </p:sp>
      <p:sp>
        <p:nvSpPr>
          <p:cNvPr id="18" name="Shape 14"/>
          <p:cNvSpPr/>
          <p:nvPr/>
        </p:nvSpPr>
        <p:spPr>
          <a:xfrm>
            <a:off x="822960" y="3374136"/>
            <a:ext cx="457200" cy="292608"/>
          </a:xfrm>
          <a:prstGeom prst="roundRect">
            <a:avLst>
              <a:gd name="adj" fmla="val 18750"/>
            </a:avLst>
          </a:prstGeom>
          <a:solidFill>
            <a:srgbClr val="3A9D6E"/>
          </a:solidFill>
          <a:ln/>
        </p:spPr>
      </p:sp>
      <p:sp>
        <p:nvSpPr>
          <p:cNvPr id="19" name="Text 15"/>
          <p:cNvSpPr txBox="1"/>
          <p:nvPr/>
        </p:nvSpPr>
        <p:spPr>
          <a:xfrm>
            <a:off x="822960" y="3374136"/>
            <a:ext cx="457200" cy="292608"/>
          </a:xfrm>
          <a:prstGeom prst="rect">
            <a:avLst/>
          </a:prstGeom>
          <a:noFill/>
          <a:ln/>
        </p:spPr>
        <p:txBody>
          <a:bodyPr wrap="square" lIns="0" tIns="0" rIns="0" bIns="0" rtlCol="0" anchor="ctr"/>
          <a:lstStyle/>
          <a:p>
            <a:pPr algn="ctr" indent="0" marL="0">
              <a:buNone/>
            </a:pPr>
            <a:r>
              <a:rPr lang="en-US" sz="1120" b="1" dirty="0">
                <a:solidFill>
                  <a:srgbClr val="FFFFFF"/>
                </a:solidFill>
                <a:latin typeface="Calibri" pitchFamily="34" charset="0"/>
                <a:ea typeface="Calibri" pitchFamily="34" charset="-122"/>
                <a:cs typeface="Calibri" pitchFamily="34" charset="-120"/>
              </a:rPr>
              <a:t>3</a:t>
            </a:r>
            <a:endParaRPr lang="en-US" sz="1120" dirty="0"/>
          </a:p>
        </p:txBody>
      </p:sp>
      <p:pic>
        <p:nvPicPr>
          <p:cNvPr id="20" name="Image 2" descr="icons/key-sea.png">    </p:cNvPr>
          <p:cNvPicPr>
            <a:picLocks noChangeAspect="1"/>
          </p:cNvPicPr>
          <p:nvPr/>
        </p:nvPicPr>
        <p:blipFill>
          <a:blip r:embed="rId4"/>
          <a:stretch>
            <a:fillRect/>
          </a:stretch>
        </p:blipFill>
        <p:spPr>
          <a:xfrm>
            <a:off x="4078224" y="3355848"/>
            <a:ext cx="310896" cy="310896"/>
          </a:xfrm>
          <a:prstGeom prst="rect">
            <a:avLst/>
          </a:prstGeom>
        </p:spPr>
      </p:pic>
      <p:sp>
        <p:nvSpPr>
          <p:cNvPr id="21" name="Text 16"/>
          <p:cNvSpPr txBox="1"/>
          <p:nvPr/>
        </p:nvSpPr>
        <p:spPr>
          <a:xfrm>
            <a:off x="1417320" y="3355848"/>
            <a:ext cx="2624328"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Guna akaun MOE untuk kerja rasmi</a:t>
            </a:r>
            <a:endParaRPr lang="en-US" sz="1250" dirty="0"/>
          </a:p>
        </p:txBody>
      </p:sp>
      <p:sp>
        <p:nvSpPr>
          <p:cNvPr id="22" name="Text 17"/>
          <p:cNvSpPr txBox="1"/>
          <p:nvPr/>
        </p:nvSpPr>
        <p:spPr>
          <a:xfrm>
            <a:off x="822960" y="3794760"/>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Akaun moe-dl.edu.my memberi perlindungan Workspace for Education dan akses Canva for Education percuma. Elakkan akaun peribadi untuk dokumen sekolah.</a:t>
            </a:r>
            <a:endParaRPr lang="en-US" sz="950" dirty="0"/>
          </a:p>
        </p:txBody>
      </p:sp>
      <p:sp>
        <p:nvSpPr>
          <p:cNvPr id="23" name="Shape 18"/>
          <p:cNvSpPr/>
          <p:nvPr/>
        </p:nvSpPr>
        <p:spPr>
          <a:xfrm>
            <a:off x="4773168" y="3191256"/>
            <a:ext cx="3950208" cy="1143000"/>
          </a:xfrm>
          <a:prstGeom prst="roundRect">
            <a:avLst>
              <a:gd name="adj" fmla="val 800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4" name="Shape 19"/>
          <p:cNvSpPr/>
          <p:nvPr/>
        </p:nvSpPr>
        <p:spPr>
          <a:xfrm>
            <a:off x="4956048" y="3374136"/>
            <a:ext cx="548640" cy="263347"/>
          </a:xfrm>
          <a:prstGeom prst="roundRect">
            <a:avLst>
              <a:gd name="adj" fmla="val 121528"/>
            </a:avLst>
          </a:prstGeom>
          <a:solidFill>
            <a:srgbClr val="E0A82E"/>
          </a:solidFill>
          <a:ln/>
        </p:spPr>
      </p:sp>
      <p:sp>
        <p:nvSpPr>
          <p:cNvPr id="25" name="Text 20"/>
          <p:cNvSpPr txBox="1"/>
          <p:nvPr/>
        </p:nvSpPr>
        <p:spPr>
          <a:xfrm>
            <a:off x="4956048" y="3374136"/>
            <a:ext cx="548640" cy="263347"/>
          </a:xfrm>
          <a:prstGeom prst="rect">
            <a:avLst/>
          </a:prstGeom>
          <a:noFill/>
          <a:ln/>
        </p:spPr>
        <p:txBody>
          <a:bodyPr wrap="square" lIns="0" tIns="0" rIns="0" bIns="0" rtlCol="0" anchor="ctr"/>
          <a:lstStyle/>
          <a:p>
            <a:pPr algn="ctr" indent="0" marL="0">
              <a:buNone/>
            </a:pPr>
            <a:r>
              <a:rPr lang="en-US" sz="1040" b="1" dirty="0">
                <a:solidFill>
                  <a:srgbClr val="FFFFFF"/>
                </a:solidFill>
                <a:latin typeface="Calibri" pitchFamily="34" charset="0"/>
                <a:ea typeface="Calibri" pitchFamily="34" charset="-122"/>
                <a:cs typeface="Calibri" pitchFamily="34" charset="-120"/>
              </a:rPr>
              <a:t>4</a:t>
            </a:r>
            <a:endParaRPr lang="en-US" sz="1040" dirty="0"/>
          </a:p>
        </p:txBody>
      </p:sp>
      <p:pic>
        <p:nvPicPr>
          <p:cNvPr id="26" name="Image 3" descr="icons/bullhorn-amber.png">    </p:cNvPr>
          <p:cNvPicPr>
            <a:picLocks noChangeAspect="1"/>
          </p:cNvPicPr>
          <p:nvPr/>
        </p:nvPicPr>
        <p:blipFill>
          <a:blip r:embed="rId5"/>
          <a:stretch>
            <a:fillRect/>
          </a:stretch>
        </p:blipFill>
        <p:spPr>
          <a:xfrm>
            <a:off x="8211312" y="3355848"/>
            <a:ext cx="310896" cy="310896"/>
          </a:xfrm>
          <a:prstGeom prst="rect">
            <a:avLst/>
          </a:prstGeom>
        </p:spPr>
      </p:pic>
      <p:sp>
        <p:nvSpPr>
          <p:cNvPr id="27" name="Text 21"/>
          <p:cNvSpPr txBox="1"/>
          <p:nvPr/>
        </p:nvSpPr>
        <p:spPr>
          <a:xfrm>
            <a:off x="5641848" y="3355848"/>
            <a:ext cx="2532888"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Nyatakan bantuan AI jika wajar</a:t>
            </a:r>
            <a:endParaRPr lang="en-US" sz="1250" dirty="0"/>
          </a:p>
        </p:txBody>
      </p:sp>
      <p:sp>
        <p:nvSpPr>
          <p:cNvPr id="28" name="Text 22"/>
          <p:cNvSpPr txBox="1"/>
          <p:nvPr/>
        </p:nvSpPr>
        <p:spPr>
          <a:xfrm>
            <a:off x="4956048" y="3794760"/>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Untuk bahan rasmi yang diedarkan secara meluas, amalan baik ialah menyatakan bahan dibantu AI dan disemak oleh guru.</a:t>
            </a:r>
            <a:endParaRPr lang="en-US" sz="950" dirty="0"/>
          </a:p>
        </p:txBody>
      </p:sp>
      <p:sp>
        <p:nvSpPr>
          <p:cNvPr id="29" name="Shape 23"/>
          <p:cNvSpPr/>
          <p:nvPr/>
        </p:nvSpPr>
        <p:spPr>
          <a:xfrm>
            <a:off x="640080" y="4553712"/>
            <a:ext cx="3950208" cy="1143000"/>
          </a:xfrm>
          <a:prstGeom prst="roundRect">
            <a:avLst>
              <a:gd name="adj" fmla="val 8000"/>
            </a:avLst>
          </a:prstGeom>
          <a:solidFill>
            <a:srgbClr val="E8E3F6"/>
          </a:solidFill>
          <a:ln/>
        </p:spPr>
      </p:sp>
      <p:sp>
        <p:nvSpPr>
          <p:cNvPr id="30" name="Shape 24"/>
          <p:cNvSpPr/>
          <p:nvPr/>
        </p:nvSpPr>
        <p:spPr>
          <a:xfrm>
            <a:off x="822960" y="4736592"/>
            <a:ext cx="365760" cy="365760"/>
          </a:xfrm>
          <a:prstGeom prst="ellipse">
            <a:avLst/>
          </a:prstGeom>
          <a:solidFill>
            <a:srgbClr val="FFFFFF"/>
          </a:solidFill>
          <a:ln w="25400">
            <a:solidFill>
              <a:srgbClr val="7A63C9"/>
            </a:solidFill>
            <a:prstDash val="solid"/>
          </a:ln>
        </p:spPr>
      </p:sp>
      <p:sp>
        <p:nvSpPr>
          <p:cNvPr id="31" name="Text 25"/>
          <p:cNvSpPr txBox="1"/>
          <p:nvPr/>
        </p:nvSpPr>
        <p:spPr>
          <a:xfrm>
            <a:off x="822960" y="4736592"/>
            <a:ext cx="365760" cy="365760"/>
          </a:xfrm>
          <a:prstGeom prst="rect">
            <a:avLst/>
          </a:prstGeom>
          <a:noFill/>
          <a:ln/>
        </p:spPr>
        <p:txBody>
          <a:bodyPr wrap="square" lIns="0" tIns="0" rIns="0" bIns="0" rtlCol="0" anchor="ctr"/>
          <a:lstStyle/>
          <a:p>
            <a:pPr algn="ctr" indent="0" marL="0">
              <a:buNone/>
            </a:pPr>
            <a:r>
              <a:rPr lang="en-US" sz="1360" b="1" dirty="0">
                <a:solidFill>
                  <a:srgbClr val="7A63C9"/>
                </a:solidFill>
                <a:latin typeface="Calibri" pitchFamily="34" charset="0"/>
                <a:ea typeface="Calibri" pitchFamily="34" charset="-122"/>
                <a:cs typeface="Calibri" pitchFamily="34" charset="-120"/>
              </a:rPr>
              <a:t>5</a:t>
            </a:r>
            <a:endParaRPr lang="en-US" sz="1360" dirty="0"/>
          </a:p>
        </p:txBody>
      </p:sp>
      <p:pic>
        <p:nvPicPr>
          <p:cNvPr id="32" name="Image 4" descr="icons/copyright-violet.png">    </p:cNvPr>
          <p:cNvPicPr>
            <a:picLocks noChangeAspect="1"/>
          </p:cNvPicPr>
          <p:nvPr/>
        </p:nvPicPr>
        <p:blipFill>
          <a:blip r:embed="rId6"/>
          <a:stretch>
            <a:fillRect/>
          </a:stretch>
        </p:blipFill>
        <p:spPr>
          <a:xfrm>
            <a:off x="4078224" y="4718304"/>
            <a:ext cx="310896" cy="310896"/>
          </a:xfrm>
          <a:prstGeom prst="rect">
            <a:avLst/>
          </a:prstGeom>
        </p:spPr>
      </p:pic>
      <p:sp>
        <p:nvSpPr>
          <p:cNvPr id="33" name="Text 26"/>
          <p:cNvSpPr txBox="1"/>
          <p:nvPr/>
        </p:nvSpPr>
        <p:spPr>
          <a:xfrm>
            <a:off x="1353312" y="4718304"/>
            <a:ext cx="2688336"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Hormati hak cipta</a:t>
            </a:r>
            <a:endParaRPr lang="en-US" sz="1250" dirty="0"/>
          </a:p>
        </p:txBody>
      </p:sp>
      <p:sp>
        <p:nvSpPr>
          <p:cNvPr id="34" name="Text 27"/>
          <p:cNvSpPr txBox="1"/>
          <p:nvPr/>
        </p:nvSpPr>
        <p:spPr>
          <a:xfrm>
            <a:off x="822960" y="5157216"/>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Jangan muat naik buku teks berhak cipta ke platform awam untuk dikongsi semula. Kegunaan peribadi untuk PdP adalah wajar, penerbitan semula tidak.</a:t>
            </a:r>
            <a:endParaRPr lang="en-US" sz="950" dirty="0"/>
          </a:p>
        </p:txBody>
      </p:sp>
      <p:sp>
        <p:nvSpPr>
          <p:cNvPr id="35" name="Shape 28"/>
          <p:cNvSpPr/>
          <p:nvPr/>
        </p:nvSpPr>
        <p:spPr>
          <a:xfrm>
            <a:off x="4773168" y="4553712"/>
            <a:ext cx="3950208" cy="1143000"/>
          </a:xfrm>
          <a:prstGeom prst="roundRect">
            <a:avLst>
              <a:gd name="adj" fmla="val 8000"/>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36" name="Shape 29"/>
          <p:cNvSpPr/>
          <p:nvPr/>
        </p:nvSpPr>
        <p:spPr>
          <a:xfrm>
            <a:off x="4956048" y="4736592"/>
            <a:ext cx="420624" cy="420624"/>
          </a:xfrm>
          <a:prstGeom prst="diamond">
            <a:avLst/>
          </a:prstGeom>
          <a:solidFill>
            <a:srgbClr val="E0684B"/>
          </a:solidFill>
          <a:ln/>
        </p:spPr>
      </p:sp>
      <p:sp>
        <p:nvSpPr>
          <p:cNvPr id="37" name="Text 30"/>
          <p:cNvSpPr txBox="1"/>
          <p:nvPr/>
        </p:nvSpPr>
        <p:spPr>
          <a:xfrm>
            <a:off x="4956048" y="4736592"/>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pic>
        <p:nvPicPr>
          <p:cNvPr id="38" name="Image 5" descr="icons/gavel-coral.png">    </p:cNvPr>
          <p:cNvPicPr>
            <a:picLocks noChangeAspect="1"/>
          </p:cNvPicPr>
          <p:nvPr/>
        </p:nvPicPr>
        <p:blipFill>
          <a:blip r:embed="rId7"/>
          <a:stretch>
            <a:fillRect/>
          </a:stretch>
        </p:blipFill>
        <p:spPr>
          <a:xfrm>
            <a:off x="8211312" y="4718304"/>
            <a:ext cx="310896" cy="310896"/>
          </a:xfrm>
          <a:prstGeom prst="rect">
            <a:avLst/>
          </a:prstGeom>
        </p:spPr>
      </p:pic>
      <p:sp>
        <p:nvSpPr>
          <p:cNvPr id="39" name="Text 31"/>
          <p:cNvSpPr txBox="1"/>
          <p:nvPr/>
        </p:nvSpPr>
        <p:spPr>
          <a:xfrm>
            <a:off x="5577840" y="4718304"/>
            <a:ext cx="2596896" cy="402336"/>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Ikut Panduan Literasi AI KPM</a:t>
            </a:r>
            <a:endParaRPr lang="en-US" sz="1250" dirty="0"/>
          </a:p>
        </p:txBody>
      </p:sp>
      <p:sp>
        <p:nvSpPr>
          <p:cNvPr id="40" name="Text 32"/>
          <p:cNvSpPr txBox="1"/>
          <p:nvPr/>
        </p:nvSpPr>
        <p:spPr>
          <a:xfrm>
            <a:off x="4956048" y="5157216"/>
            <a:ext cx="3584448" cy="429768"/>
          </a:xfrm>
          <a:prstGeom prst="rect">
            <a:avLst/>
          </a:prstGeom>
          <a:noFill/>
          <a:ln/>
        </p:spPr>
        <p:txBody>
          <a:bodyPr wrap="square" lIns="0" tIns="0" rIns="0" bIns="0" rtlCol="0" anchor="t"/>
          <a:lstStyle/>
          <a:p>
            <a:pPr indent="0" marL="0">
              <a:buNone/>
            </a:pPr>
            <a:r>
              <a:rPr lang="en-US" sz="950" dirty="0">
                <a:solidFill>
                  <a:srgbClr val="5B6E75"/>
                </a:solidFill>
                <a:latin typeface="Calibri" pitchFamily="34" charset="0"/>
                <a:ea typeface="Calibri" pitchFamily="34" charset="-122"/>
                <a:cs typeface="Calibri" pitchFamily="34" charset="-120"/>
              </a:rPr>
              <a:t>SPI KPM Bil. 2 Tahun 2026 dan Buku Panduan Literasi AI menjadi rujukan rasmi penggunaan AI di sekolah. Semak versi terkini di laman KPM.</a:t>
            </a:r>
            <a:endParaRPr lang="en-US" sz="950" dirty="0"/>
          </a:p>
        </p:txBody>
      </p:sp>
      <p:sp>
        <p:nvSpPr>
          <p:cNvPr id="41" name="Shape 33"/>
          <p:cNvSpPr/>
          <p:nvPr/>
        </p:nvSpPr>
        <p:spPr>
          <a:xfrm>
            <a:off x="8915400" y="1828800"/>
            <a:ext cx="2633472" cy="2834640"/>
          </a:xfrm>
          <a:prstGeom prst="roundRect">
            <a:avLst>
              <a:gd name="adj" fmla="val 4861"/>
            </a:avLst>
          </a:prstGeom>
          <a:solidFill>
            <a:srgbClr val="FFFFFF"/>
          </a:solidFill>
          <a:ln w="9525">
            <a:solidFill>
              <a:srgbClr val="DCE5E3"/>
            </a:solidFill>
            <a:prstDash val="solid"/>
          </a:ln>
        </p:spPr>
      </p:sp>
      <p:pic>
        <p:nvPicPr>
          <p:cNvPr id="42" name="Image 6" descr="img/etika.png">    </p:cNvPr>
          <p:cNvPicPr>
            <a:picLocks noChangeAspect="1"/>
          </p:cNvPicPr>
          <p:nvPr/>
        </p:nvPicPr>
        <p:blipFill>
          <a:blip r:embed="rId8"/>
          <a:stretch>
            <a:fillRect/>
          </a:stretch>
        </p:blipFill>
        <p:spPr>
          <a:xfrm>
            <a:off x="9025128" y="1951356"/>
            <a:ext cx="2414016" cy="2589528"/>
          </a:xfrm>
          <a:prstGeom prst="rect">
            <a:avLst/>
          </a:prstGeom>
        </p:spPr>
      </p:pic>
      <p:sp>
        <p:nvSpPr>
          <p:cNvPr id="43" name="Shape 34"/>
          <p:cNvSpPr/>
          <p:nvPr/>
        </p:nvSpPr>
        <p:spPr>
          <a:xfrm>
            <a:off x="8915400" y="4846320"/>
            <a:ext cx="2633472" cy="1005840"/>
          </a:xfrm>
          <a:prstGeom prst="roundRect">
            <a:avLst>
              <a:gd name="adj" fmla="val 9091"/>
            </a:avLst>
          </a:prstGeom>
          <a:solidFill>
            <a:srgbClr val="1B323C"/>
          </a:solidFill>
          <a:ln w="9525">
            <a:solidFill>
              <a:srgbClr val="2C4A56"/>
            </a:solidFill>
            <a:prstDash val="solid"/>
          </a:ln>
        </p:spPr>
      </p:sp>
      <p:sp>
        <p:nvSpPr>
          <p:cNvPr id="44" name="Text 35"/>
          <p:cNvSpPr txBox="1"/>
          <p:nvPr/>
        </p:nvSpPr>
        <p:spPr>
          <a:xfrm>
            <a:off x="9070848" y="4937760"/>
            <a:ext cx="2377440" cy="219456"/>
          </a:xfrm>
          <a:prstGeom prst="rect">
            <a:avLst/>
          </a:prstGeom>
          <a:noFill/>
          <a:ln/>
        </p:spPr>
        <p:txBody>
          <a:bodyPr wrap="square" lIns="0" tIns="0" rIns="0" bIns="0" rtlCol="0" anchor="ctr"/>
          <a:lstStyle/>
          <a:p>
            <a:pPr indent="0" marL="0">
              <a:buNone/>
            </a:pPr>
            <a:r>
              <a:rPr lang="en-US" sz="900" b="1" spc="200" kern="0" dirty="0">
                <a:solidFill>
                  <a:srgbClr val="4FC3BC"/>
                </a:solidFill>
                <a:latin typeface="Calibri" pitchFamily="34" charset="0"/>
                <a:ea typeface="Calibri" pitchFamily="34" charset="-122"/>
                <a:cs typeface="Calibri" pitchFamily="34" charset="-120"/>
              </a:rPr>
              <a:t>RUJUKAN RASMI</a:t>
            </a:r>
            <a:endParaRPr lang="en-US" sz="900" dirty="0"/>
          </a:p>
        </p:txBody>
      </p:sp>
      <p:sp>
        <p:nvSpPr>
          <p:cNvPr id="45" name="Text 36"/>
          <p:cNvSpPr txBox="1"/>
          <p:nvPr/>
        </p:nvSpPr>
        <p:spPr>
          <a:xfrm>
            <a:off x="9070848" y="5175504"/>
            <a:ext cx="2377440" cy="640080"/>
          </a:xfrm>
          <a:prstGeom prst="rect">
            <a:avLst/>
          </a:prstGeom>
          <a:noFill/>
          <a:ln/>
        </p:spPr>
        <p:txBody>
          <a:bodyPr wrap="square" lIns="0" tIns="0" rIns="0" bIns="0" rtlCol="0" anchor="t"/>
          <a:lstStyle/>
          <a:p>
            <a:pPr indent="0" marL="0">
              <a:buNone/>
            </a:pPr>
            <a:r>
              <a:rPr lang="en-US" sz="1000" dirty="0">
                <a:solidFill>
                  <a:srgbClr val="F2F6F5"/>
                </a:solidFill>
                <a:latin typeface="Calibri" pitchFamily="34" charset="0"/>
                <a:ea typeface="Calibri" pitchFamily="34" charset="-122"/>
                <a:cs typeface="Calibri" pitchFamily="34" charset="-120"/>
              </a:rPr>
              <a:t>SPI KPM Bil. 2 Tahun 2026 · Buku Panduan Literasi AI KPM</a:t>
            </a:r>
            <a:endParaRPr lang="en-US" sz="1000" dirty="0"/>
          </a:p>
        </p:txBody>
      </p:sp>
      <p:sp>
        <p:nvSpPr>
          <p:cNvPr id="46" name="Text 37"/>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7" name="Text 38"/>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Penutup  ·  28 / 30</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A82E"/>
                </a:solidFill>
                <a:latin typeface="Calibri" pitchFamily="34" charset="0"/>
                <a:ea typeface="Calibri" pitchFamily="34" charset="-122"/>
                <a:cs typeface="Calibri" pitchFamily="34" charset="-120"/>
              </a:rPr>
              <a:t>PENUTUP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Rumusan: Bila Guna Yang Mana?</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Dua alat ini saling melengkapi. Panduan mudah:</a:t>
            </a:r>
            <a:endParaRPr lang="en-US" sz="1350" dirty="0"/>
          </a:p>
        </p:txBody>
      </p:sp>
      <p:sp>
        <p:nvSpPr>
          <p:cNvPr id="5" name="Shape 3"/>
          <p:cNvSpPr/>
          <p:nvPr/>
        </p:nvSpPr>
        <p:spPr>
          <a:xfrm>
            <a:off x="640080" y="1828800"/>
            <a:ext cx="5074920" cy="2880360"/>
          </a:xfrm>
          <a:prstGeom prst="roundRect">
            <a:avLst>
              <a:gd name="adj" fmla="val 3175"/>
            </a:avLst>
          </a:prstGeom>
          <a:solidFill>
            <a:srgbClr val="FFFFFF"/>
          </a:solidFill>
          <a:ln w="15875">
            <a:solidFill>
              <a:srgbClr val="1F8F8A"/>
            </a:solidFill>
            <a:prstDash val="solid"/>
          </a:ln>
        </p:spPr>
      </p:sp>
      <p:sp>
        <p:nvSpPr>
          <p:cNvPr id="6" name="Shape 4"/>
          <p:cNvSpPr/>
          <p:nvPr/>
        </p:nvSpPr>
        <p:spPr>
          <a:xfrm>
            <a:off x="841248" y="2029968"/>
            <a:ext cx="512064" cy="512064"/>
          </a:xfrm>
          <a:prstGeom prst="ellipse">
            <a:avLst/>
          </a:prstGeom>
          <a:solidFill>
            <a:srgbClr val="DDF0EE"/>
          </a:solidFill>
          <a:ln/>
        </p:spPr>
      </p:sp>
      <p:pic>
        <p:nvPicPr>
          <p:cNvPr id="7" name="Image 0" descr="icons/book-teal.png">    </p:cNvPr>
          <p:cNvPicPr>
            <a:picLocks noChangeAspect="1"/>
          </p:cNvPicPr>
          <p:nvPr/>
        </p:nvPicPr>
        <p:blipFill>
          <a:blip r:embed="rId2"/>
          <a:stretch>
            <a:fillRect/>
          </a:stretch>
        </p:blipFill>
        <p:spPr>
          <a:xfrm>
            <a:off x="969264" y="2157984"/>
            <a:ext cx="256032" cy="256032"/>
          </a:xfrm>
          <a:prstGeom prst="rect">
            <a:avLst/>
          </a:prstGeom>
        </p:spPr>
      </p:pic>
      <p:sp>
        <p:nvSpPr>
          <p:cNvPr id="8" name="Text 5"/>
          <p:cNvSpPr txBox="1"/>
          <p:nvPr/>
        </p:nvSpPr>
        <p:spPr>
          <a:xfrm>
            <a:off x="1463040" y="2029968"/>
            <a:ext cx="4023360" cy="27432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Gemini Notebook</a:t>
            </a:r>
            <a:endParaRPr lang="en-US" sz="1500" dirty="0"/>
          </a:p>
        </p:txBody>
      </p:sp>
      <p:sp>
        <p:nvSpPr>
          <p:cNvPr id="9" name="Text 6"/>
          <p:cNvSpPr txBox="1"/>
          <p:nvPr/>
        </p:nvSpPr>
        <p:spPr>
          <a:xfrm>
            <a:off x="1463040" y="2304288"/>
            <a:ext cx="4023360" cy="237744"/>
          </a:xfrm>
          <a:prstGeom prst="rect">
            <a:avLst/>
          </a:prstGeom>
          <a:noFill/>
          <a:ln/>
        </p:spPr>
        <p:txBody>
          <a:bodyPr wrap="square" lIns="0" tIns="0" rIns="0" bIns="0" rtlCol="0" anchor="ctr"/>
          <a:lstStyle/>
          <a:p>
            <a:pPr indent="0" marL="0">
              <a:buNone/>
            </a:pPr>
            <a:r>
              <a:rPr lang="en-US" sz="1000" b="1" dirty="0">
                <a:solidFill>
                  <a:srgbClr val="1F8F8A"/>
                </a:solidFill>
                <a:latin typeface="Calibri" pitchFamily="34" charset="0"/>
                <a:ea typeface="Calibri" pitchFamily="34" charset="-122"/>
                <a:cs typeface="Calibri" pitchFamily="34" charset="-120"/>
              </a:rPr>
              <a:t>notebook.google.com</a:t>
            </a:r>
            <a:endParaRPr lang="en-US" sz="1000" dirty="0"/>
          </a:p>
        </p:txBody>
      </p:sp>
      <p:pic>
        <p:nvPicPr>
          <p:cNvPr id="10" name="Image 1" descr="icons/check-teal.png">    </p:cNvPr>
          <p:cNvPicPr>
            <a:picLocks noChangeAspect="1"/>
          </p:cNvPicPr>
          <p:nvPr/>
        </p:nvPicPr>
        <p:blipFill>
          <a:blip r:embed="rId3"/>
          <a:stretch>
            <a:fillRect/>
          </a:stretch>
        </p:blipFill>
        <p:spPr>
          <a:xfrm>
            <a:off x="868680" y="2788920"/>
            <a:ext cx="219456" cy="219456"/>
          </a:xfrm>
          <a:prstGeom prst="rect">
            <a:avLst/>
          </a:prstGeom>
        </p:spPr>
      </p:pic>
      <p:sp>
        <p:nvSpPr>
          <p:cNvPr id="11" name="Text 7"/>
          <p:cNvSpPr txBox="1"/>
          <p:nvPr/>
        </p:nvSpPr>
        <p:spPr>
          <a:xfrm>
            <a:off x="1207008" y="2697480"/>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Anda ADA bahan (DSKP, buku teks, nota, kertas soalan) dan mahu AI bekerja BERDASARKAN bahan itu</a:t>
            </a:r>
            <a:endParaRPr lang="en-US" sz="1050" dirty="0"/>
          </a:p>
        </p:txBody>
      </p:sp>
      <p:pic>
        <p:nvPicPr>
          <p:cNvPr id="12" name="Image 2" descr="icons/check-teal.png">    </p:cNvPr>
          <p:cNvPicPr>
            <a:picLocks noChangeAspect="1"/>
          </p:cNvPicPr>
          <p:nvPr/>
        </p:nvPicPr>
        <p:blipFill>
          <a:blip r:embed="rId4"/>
          <a:stretch>
            <a:fillRect/>
          </a:stretch>
        </p:blipFill>
        <p:spPr>
          <a:xfrm>
            <a:off x="868680" y="3392424"/>
            <a:ext cx="219456" cy="219456"/>
          </a:xfrm>
          <a:prstGeom prst="rect">
            <a:avLst/>
          </a:prstGeom>
        </p:spPr>
      </p:pic>
      <p:sp>
        <p:nvSpPr>
          <p:cNvPr id="13" name="Text 8"/>
          <p:cNvSpPr txBox="1"/>
          <p:nvPr/>
        </p:nvSpPr>
        <p:spPr>
          <a:xfrm>
            <a:off x="1207008" y="3300984"/>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Perlukan jawapan berujukan yang boleh disemak, kurang risiko rekaan</a:t>
            </a:r>
            <a:endParaRPr lang="en-US" sz="1050" dirty="0"/>
          </a:p>
        </p:txBody>
      </p:sp>
      <p:pic>
        <p:nvPicPr>
          <p:cNvPr id="14" name="Image 3" descr="icons/check-teal.png">    </p:cNvPr>
          <p:cNvPicPr>
            <a:picLocks noChangeAspect="1"/>
          </p:cNvPicPr>
          <p:nvPr/>
        </p:nvPicPr>
        <p:blipFill>
          <a:blip r:embed="rId5"/>
          <a:stretch>
            <a:fillRect/>
          </a:stretch>
        </p:blipFill>
        <p:spPr>
          <a:xfrm>
            <a:off x="868680" y="3995928"/>
            <a:ext cx="219456" cy="219456"/>
          </a:xfrm>
          <a:prstGeom prst="rect">
            <a:avLst/>
          </a:prstGeom>
        </p:spPr>
      </p:pic>
      <p:sp>
        <p:nvSpPr>
          <p:cNvPr id="15" name="Text 9"/>
          <p:cNvSpPr txBox="1"/>
          <p:nvPr/>
        </p:nvSpPr>
        <p:spPr>
          <a:xfrm>
            <a:off x="1207008" y="3904488"/>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Mahu tukar bahan kepada kuiz, podcast, slaid, infografik atau peta minda secara automatik</a:t>
            </a:r>
            <a:endParaRPr lang="en-US" sz="1050" dirty="0"/>
          </a:p>
        </p:txBody>
      </p:sp>
      <p:sp>
        <p:nvSpPr>
          <p:cNvPr id="16" name="Shape 10"/>
          <p:cNvSpPr/>
          <p:nvPr/>
        </p:nvSpPr>
        <p:spPr>
          <a:xfrm>
            <a:off x="6473952" y="1828800"/>
            <a:ext cx="5074920" cy="2880360"/>
          </a:xfrm>
          <a:prstGeom prst="roundRect">
            <a:avLst>
              <a:gd name="adj" fmla="val 3175"/>
            </a:avLst>
          </a:prstGeom>
          <a:solidFill>
            <a:srgbClr val="FFFFFF"/>
          </a:solidFill>
          <a:ln w="15875">
            <a:solidFill>
              <a:srgbClr val="7A63C9"/>
            </a:solidFill>
            <a:prstDash val="solid"/>
          </a:ln>
        </p:spPr>
      </p:sp>
      <p:sp>
        <p:nvSpPr>
          <p:cNvPr id="17" name="Shape 11"/>
          <p:cNvSpPr/>
          <p:nvPr/>
        </p:nvSpPr>
        <p:spPr>
          <a:xfrm>
            <a:off x="6675120" y="2029968"/>
            <a:ext cx="512064" cy="512064"/>
          </a:xfrm>
          <a:prstGeom prst="ellipse">
            <a:avLst/>
          </a:prstGeom>
          <a:solidFill>
            <a:srgbClr val="E8E3F6"/>
          </a:solidFill>
          <a:ln/>
        </p:spPr>
      </p:sp>
      <p:pic>
        <p:nvPicPr>
          <p:cNvPr id="18" name="Image 4" descr="icons/canva-violet.png">    </p:cNvPr>
          <p:cNvPicPr>
            <a:picLocks noChangeAspect="1"/>
          </p:cNvPicPr>
          <p:nvPr/>
        </p:nvPicPr>
        <p:blipFill>
          <a:blip r:embed="rId6"/>
          <a:stretch>
            <a:fillRect/>
          </a:stretch>
        </p:blipFill>
        <p:spPr>
          <a:xfrm>
            <a:off x="6803136" y="2157984"/>
            <a:ext cx="256032" cy="256032"/>
          </a:xfrm>
          <a:prstGeom prst="rect">
            <a:avLst/>
          </a:prstGeom>
        </p:spPr>
      </p:pic>
      <p:sp>
        <p:nvSpPr>
          <p:cNvPr id="19" name="Text 12"/>
          <p:cNvSpPr txBox="1"/>
          <p:nvPr/>
        </p:nvSpPr>
        <p:spPr>
          <a:xfrm>
            <a:off x="7296912" y="2029968"/>
            <a:ext cx="4023360" cy="27432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Canva AI</a:t>
            </a:r>
            <a:endParaRPr lang="en-US" sz="1500" dirty="0"/>
          </a:p>
        </p:txBody>
      </p:sp>
      <p:sp>
        <p:nvSpPr>
          <p:cNvPr id="20" name="Text 13"/>
          <p:cNvSpPr txBox="1"/>
          <p:nvPr/>
        </p:nvSpPr>
        <p:spPr>
          <a:xfrm>
            <a:off x="7296912" y="2304288"/>
            <a:ext cx="4023360" cy="237744"/>
          </a:xfrm>
          <a:prstGeom prst="rect">
            <a:avLst/>
          </a:prstGeom>
          <a:noFill/>
          <a:ln/>
        </p:spPr>
        <p:txBody>
          <a:bodyPr wrap="square" lIns="0" tIns="0" rIns="0" bIns="0" rtlCol="0" anchor="ctr"/>
          <a:lstStyle/>
          <a:p>
            <a:pPr indent="0" marL="0">
              <a:buNone/>
            </a:pPr>
            <a:r>
              <a:rPr lang="en-US" sz="1000" b="1" dirty="0">
                <a:solidFill>
                  <a:srgbClr val="7A63C9"/>
                </a:solidFill>
                <a:latin typeface="Calibri" pitchFamily="34" charset="0"/>
                <a:ea typeface="Calibri" pitchFamily="34" charset="-122"/>
                <a:cs typeface="Calibri" pitchFamily="34" charset="-120"/>
              </a:rPr>
              <a:t>canva.com/ai</a:t>
            </a:r>
            <a:endParaRPr lang="en-US" sz="1000" dirty="0"/>
          </a:p>
        </p:txBody>
      </p:sp>
      <p:pic>
        <p:nvPicPr>
          <p:cNvPr id="21" name="Image 5" descr="icons/check-violet.png">    </p:cNvPr>
          <p:cNvPicPr>
            <a:picLocks noChangeAspect="1"/>
          </p:cNvPicPr>
          <p:nvPr/>
        </p:nvPicPr>
        <p:blipFill>
          <a:blip r:embed="rId7"/>
          <a:stretch>
            <a:fillRect/>
          </a:stretch>
        </p:blipFill>
        <p:spPr>
          <a:xfrm>
            <a:off x="6702552" y="2788920"/>
            <a:ext cx="219456" cy="219456"/>
          </a:xfrm>
          <a:prstGeom prst="rect">
            <a:avLst/>
          </a:prstGeom>
        </p:spPr>
      </p:pic>
      <p:sp>
        <p:nvSpPr>
          <p:cNvPr id="22" name="Text 14"/>
          <p:cNvSpPr txBox="1"/>
          <p:nvPr/>
        </p:nvSpPr>
        <p:spPr>
          <a:xfrm>
            <a:off x="7040880" y="2697480"/>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Anda mahu HASILKAN bahan visual baharu: slaid cantik, poster, lembaran kerja</a:t>
            </a:r>
            <a:endParaRPr lang="en-US" sz="1050" dirty="0"/>
          </a:p>
        </p:txBody>
      </p:sp>
      <p:pic>
        <p:nvPicPr>
          <p:cNvPr id="23" name="Image 6" descr="icons/check-violet.png">    </p:cNvPr>
          <p:cNvPicPr>
            <a:picLocks noChangeAspect="1"/>
          </p:cNvPicPr>
          <p:nvPr/>
        </p:nvPicPr>
        <p:blipFill>
          <a:blip r:embed="rId8"/>
          <a:stretch>
            <a:fillRect/>
          </a:stretch>
        </p:blipFill>
        <p:spPr>
          <a:xfrm>
            <a:off x="6702552" y="3392424"/>
            <a:ext cx="219456" cy="219456"/>
          </a:xfrm>
          <a:prstGeom prst="rect">
            <a:avLst/>
          </a:prstGeom>
        </p:spPr>
      </p:pic>
      <p:sp>
        <p:nvSpPr>
          <p:cNvPr id="24" name="Text 15"/>
          <p:cNvSpPr txBox="1"/>
          <p:nvPr/>
        </p:nvSpPr>
        <p:spPr>
          <a:xfrm>
            <a:off x="7040880" y="3300984"/>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Perlukan bahan interaktif segera (Canva Code) atau aktiviti murid siap agih</a:t>
            </a:r>
            <a:endParaRPr lang="en-US" sz="1050" dirty="0"/>
          </a:p>
        </p:txBody>
      </p:sp>
      <p:pic>
        <p:nvPicPr>
          <p:cNvPr id="25" name="Image 7" descr="icons/check-violet.png">    </p:cNvPr>
          <p:cNvPicPr>
            <a:picLocks noChangeAspect="1"/>
          </p:cNvPicPr>
          <p:nvPr/>
        </p:nvPicPr>
        <p:blipFill>
          <a:blip r:embed="rId9"/>
          <a:stretch>
            <a:fillRect/>
          </a:stretch>
        </p:blipFill>
        <p:spPr>
          <a:xfrm>
            <a:off x="6702552" y="3995928"/>
            <a:ext cx="219456" cy="219456"/>
          </a:xfrm>
          <a:prstGeom prst="rect">
            <a:avLst/>
          </a:prstGeom>
        </p:spPr>
      </p:pic>
      <p:sp>
        <p:nvSpPr>
          <p:cNvPr id="26" name="Text 16"/>
          <p:cNvSpPr txBox="1"/>
          <p:nvPr/>
        </p:nvSpPr>
        <p:spPr>
          <a:xfrm>
            <a:off x="7040880" y="3904488"/>
            <a:ext cx="4389120" cy="502920"/>
          </a:xfrm>
          <a:prstGeom prst="rect">
            <a:avLst/>
          </a:prstGeom>
          <a:noFill/>
          <a:ln/>
        </p:spPr>
        <p:txBody>
          <a:bodyPr wrap="square" lIns="0" tIns="0" rIns="0" bIns="0" rtlCol="0" anchor="ctr"/>
          <a:lstStyle/>
          <a:p>
            <a:pPr indent="0" marL="0">
              <a:buNone/>
            </a:pPr>
            <a:r>
              <a:rPr lang="en-US" sz="1050" dirty="0">
                <a:solidFill>
                  <a:srgbClr val="15262B"/>
                </a:solidFill>
                <a:latin typeface="Calibri" pitchFamily="34" charset="0"/>
                <a:ea typeface="Calibri" pitchFamily="34" charset="-122"/>
                <a:cs typeface="Calibri" pitchFamily="34" charset="-120"/>
              </a:rPr>
              <a:t>Mahu sunting imej dengan pantas: Magic Eraser, Magic Edit, Magic Layers</a:t>
            </a:r>
            <a:endParaRPr lang="en-US" sz="1050" dirty="0"/>
          </a:p>
        </p:txBody>
      </p:sp>
      <p:sp>
        <p:nvSpPr>
          <p:cNvPr id="27" name="Shape 17"/>
          <p:cNvSpPr/>
          <p:nvPr/>
        </p:nvSpPr>
        <p:spPr>
          <a:xfrm>
            <a:off x="5797296" y="2971800"/>
            <a:ext cx="585216" cy="585216"/>
          </a:xfrm>
          <a:prstGeom prst="ellipse">
            <a:avLst/>
          </a:prstGeom>
          <a:solidFill>
            <a:srgbClr val="E0A82E"/>
          </a:solidFill>
          <a:ln w="25400">
            <a:solidFill>
              <a:srgbClr val="FFFFFF"/>
            </a:solidFill>
            <a:prstDash val="solid"/>
          </a:ln>
        </p:spPr>
      </p:sp>
      <p:sp>
        <p:nvSpPr>
          <p:cNvPr id="28" name="Text 18"/>
          <p:cNvSpPr txBox="1"/>
          <p:nvPr/>
        </p:nvSpPr>
        <p:spPr>
          <a:xfrm>
            <a:off x="5797296" y="2971800"/>
            <a:ext cx="585216" cy="585216"/>
          </a:xfrm>
          <a:prstGeom prst="rect">
            <a:avLst/>
          </a:prstGeom>
          <a:noFill/>
          <a:ln/>
        </p:spPr>
        <p:txBody>
          <a:bodyPr wrap="square" lIns="0" tIns="0" rIns="0" bIns="0" rtlCol="0" anchor="ctr"/>
          <a:lstStyle/>
          <a:p>
            <a:pPr algn="ctr" indent="0" marL="0">
              <a:buNone/>
            </a:pPr>
            <a:r>
              <a:rPr lang="en-US" sz="2400" b="1" dirty="0">
                <a:solidFill>
                  <a:srgbClr val="FFFFFF"/>
                </a:solidFill>
                <a:latin typeface="Calibri" pitchFamily="34" charset="0"/>
                <a:ea typeface="Calibri" pitchFamily="34" charset="-122"/>
                <a:cs typeface="Calibri" pitchFamily="34" charset="-120"/>
              </a:rPr>
              <a:t>+</a:t>
            </a:r>
            <a:endParaRPr lang="en-US" sz="2400" dirty="0"/>
          </a:p>
        </p:txBody>
      </p:sp>
      <p:sp>
        <p:nvSpPr>
          <p:cNvPr id="29" name="Shape 19"/>
          <p:cNvSpPr/>
          <p:nvPr/>
        </p:nvSpPr>
        <p:spPr>
          <a:xfrm>
            <a:off x="640080" y="4937760"/>
            <a:ext cx="10908792" cy="777240"/>
          </a:xfrm>
          <a:prstGeom prst="roundRect">
            <a:avLst>
              <a:gd name="adj" fmla="val 11765"/>
            </a:avLst>
          </a:prstGeom>
          <a:solidFill>
            <a:srgbClr val="1B323C"/>
          </a:solidFill>
          <a:ln w="9525">
            <a:solidFill>
              <a:srgbClr val="2C4A56"/>
            </a:solidFill>
            <a:prstDash val="solid"/>
          </a:ln>
        </p:spPr>
      </p:sp>
      <p:sp>
        <p:nvSpPr>
          <p:cNvPr id="30" name="Text 20"/>
          <p:cNvSpPr txBox="1"/>
          <p:nvPr/>
        </p:nvSpPr>
        <p:spPr>
          <a:xfrm>
            <a:off x="896112" y="4937760"/>
            <a:ext cx="10396728" cy="777240"/>
          </a:xfrm>
          <a:prstGeom prst="rect">
            <a:avLst/>
          </a:prstGeom>
          <a:noFill/>
          <a:ln/>
        </p:spPr>
        <p:txBody>
          <a:bodyPr wrap="square" lIns="0" tIns="0" rIns="0" bIns="0" rtlCol="0" anchor="ctr"/>
          <a:lstStyle/>
          <a:p>
            <a:pPr indent="0" marL="0">
              <a:buNone/>
            </a:pPr>
            <a:r>
              <a:rPr lang="en-US" sz="1300" b="1" dirty="0">
                <a:solidFill>
                  <a:srgbClr val="F2F6F5"/>
                </a:solidFill>
                <a:latin typeface="Calibri" pitchFamily="34" charset="0"/>
                <a:ea typeface="Calibri" pitchFamily="34" charset="-122"/>
                <a:cs typeface="Calibri" pitchFamily="34" charset="-120"/>
              </a:rPr>
              <a:t>Aliran kerja paling berkesan: rancang dan sahkan fakta dengan Gemini Notebook dahulu (sumber, rangka, kuiz penguji), kemudian bawa rangka itu ke Canva AI untuk visual dan aktiviti murid.</a:t>
            </a:r>
            <a:endParaRPr lang="en-US" sz="1300" dirty="0"/>
          </a:p>
        </p:txBody>
      </p:sp>
      <p:sp>
        <p:nvSpPr>
          <p:cNvPr id="31" name="Shape 21"/>
          <p:cNvSpPr/>
          <p:nvPr/>
        </p:nvSpPr>
        <p:spPr>
          <a:xfrm>
            <a:off x="10405872" y="5788152"/>
            <a:ext cx="1143000" cy="640080"/>
          </a:xfrm>
          <a:prstGeom prst="roundRect">
            <a:avLst>
              <a:gd name="adj" fmla="val 14286"/>
            </a:avLst>
          </a:prstGeom>
          <a:solidFill>
            <a:srgbClr val="FFFFFF"/>
          </a:solidFill>
          <a:ln w="9525">
            <a:solidFill>
              <a:srgbClr val="DCE5E3"/>
            </a:solidFill>
            <a:prstDash val="solid"/>
          </a:ln>
        </p:spPr>
      </p:sp>
      <p:pic>
        <p:nvPicPr>
          <p:cNvPr id="32" name="Image 8" descr="img/canva.png">    </p:cNvPr>
          <p:cNvPicPr>
            <a:picLocks noChangeAspect="1"/>
          </p:cNvPicPr>
          <p:nvPr/>
        </p:nvPicPr>
        <p:blipFill>
          <a:blip r:embed="rId10"/>
          <a:stretch>
            <a:fillRect/>
          </a:stretch>
        </p:blipFill>
        <p:spPr>
          <a:xfrm>
            <a:off x="10781081" y="5897880"/>
            <a:ext cx="392582" cy="420624"/>
          </a:xfrm>
          <a:prstGeom prst="rect">
            <a:avLst/>
          </a:prstGeom>
        </p:spPr>
      </p:pic>
      <p:sp>
        <p:nvSpPr>
          <p:cNvPr id="33"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4"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Penutup  ·  29 / 30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PEMBUKAAN</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Objektif Bengkel</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Dalam dua jam ini, anda akan mampu…</a:t>
            </a:r>
            <a:endParaRPr lang="en-US" sz="1350" dirty="0"/>
          </a:p>
        </p:txBody>
      </p:sp>
      <p:sp>
        <p:nvSpPr>
          <p:cNvPr id="5" name="Shape 3"/>
          <p:cNvSpPr/>
          <p:nvPr/>
        </p:nvSpPr>
        <p:spPr>
          <a:xfrm>
            <a:off x="640080" y="1828800"/>
            <a:ext cx="2035454" cy="2240280"/>
          </a:xfrm>
          <a:prstGeom prst="roundRect">
            <a:avLst>
              <a:gd name="adj" fmla="val 44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548640" cy="548640"/>
          </a:xfrm>
          <a:prstGeom prst="ellipse">
            <a:avLst/>
          </a:prstGeom>
          <a:solidFill>
            <a:srgbClr val="FBE4DE"/>
          </a:solidFill>
          <a:ln/>
        </p:spPr>
      </p:sp>
      <p:pic>
        <p:nvPicPr>
          <p:cNvPr id="7" name="Image 0" descr="icons/target-coral.png">    </p:cNvPr>
          <p:cNvPicPr>
            <a:picLocks noChangeAspect="1"/>
          </p:cNvPicPr>
          <p:nvPr/>
        </p:nvPicPr>
        <p:blipFill>
          <a:blip r:embed="rId2"/>
          <a:stretch>
            <a:fillRect/>
          </a:stretch>
        </p:blipFill>
        <p:spPr>
          <a:xfrm>
            <a:off x="978408" y="2167128"/>
            <a:ext cx="274320" cy="274320"/>
          </a:xfrm>
          <a:prstGeom prst="rect">
            <a:avLst/>
          </a:prstGeom>
        </p:spPr>
      </p:pic>
      <p:sp>
        <p:nvSpPr>
          <p:cNvPr id="8" name="Text 5"/>
          <p:cNvSpPr txBox="1"/>
          <p:nvPr/>
        </p:nvSpPr>
        <p:spPr>
          <a:xfrm>
            <a:off x="1623974" y="1874520"/>
            <a:ext cx="914400" cy="548640"/>
          </a:xfrm>
          <a:prstGeom prst="rect">
            <a:avLst/>
          </a:prstGeom>
          <a:noFill/>
          <a:ln/>
        </p:spPr>
        <p:txBody>
          <a:bodyPr wrap="square" lIns="0" tIns="0" rIns="0" bIns="0" rtlCol="0" anchor="ctr"/>
          <a:lstStyle/>
          <a:p>
            <a:pPr algn="r" indent="0" marL="0">
              <a:buNone/>
            </a:pPr>
            <a:r>
              <a:rPr lang="en-US" sz="3000" b="1" dirty="0">
                <a:solidFill>
                  <a:srgbClr val="F6CFC4"/>
                </a:solidFill>
                <a:latin typeface="Cambria" pitchFamily="34" charset="0"/>
                <a:ea typeface="Cambria" pitchFamily="34" charset="-122"/>
                <a:cs typeface="Cambria" pitchFamily="34" charset="-120"/>
              </a:rPr>
              <a:t>1</a:t>
            </a:r>
            <a:endParaRPr lang="en-US" sz="3000" dirty="0"/>
          </a:p>
        </p:txBody>
      </p:sp>
      <p:sp>
        <p:nvSpPr>
          <p:cNvPr id="9" name="Text 6"/>
          <p:cNvSpPr txBox="1"/>
          <p:nvPr/>
        </p:nvSpPr>
        <p:spPr>
          <a:xfrm>
            <a:off x="841248" y="2697480"/>
            <a:ext cx="1633118" cy="457200"/>
          </a:xfrm>
          <a:prstGeom prst="rect">
            <a:avLst/>
          </a:prstGeom>
          <a:noFill/>
          <a:ln/>
        </p:spPr>
        <p:txBody>
          <a:bodyPr wrap="square" lIns="0" tIns="0" rIns="0" bIns="0" rtlCol="0" anchor="t"/>
          <a:lstStyle/>
          <a:p>
            <a:pPr indent="0" marL="0">
              <a:buNone/>
            </a:pPr>
            <a:r>
              <a:rPr lang="en-US" sz="1250" b="1" dirty="0">
                <a:solidFill>
                  <a:srgbClr val="15262B"/>
                </a:solidFill>
                <a:latin typeface="Calibri" pitchFamily="34" charset="0"/>
                <a:ea typeface="Calibri" pitchFamily="34" charset="-122"/>
                <a:cs typeface="Calibri" pitchFamily="34" charset="-120"/>
              </a:rPr>
              <a:t>Tulis satu ayat sasaran</a:t>
            </a:r>
            <a:endParaRPr lang="en-US" sz="1250" dirty="0"/>
          </a:p>
        </p:txBody>
      </p:sp>
      <p:sp>
        <p:nvSpPr>
          <p:cNvPr id="10" name="Text 7"/>
          <p:cNvSpPr txBox="1"/>
          <p:nvPr/>
        </p:nvSpPr>
        <p:spPr>
          <a:xfrm>
            <a:off x="841248" y="3127248"/>
            <a:ext cx="1633118" cy="80467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Tiga soalan sebelum taip prompt, kemudian satu ayat sasaran murid yang boleh ditampal dalam mana-mana prompt.</a:t>
            </a:r>
            <a:endParaRPr lang="en-US" sz="1050" dirty="0"/>
          </a:p>
        </p:txBody>
      </p:sp>
      <p:sp>
        <p:nvSpPr>
          <p:cNvPr id="11" name="Shape 8"/>
          <p:cNvSpPr/>
          <p:nvPr/>
        </p:nvSpPr>
        <p:spPr>
          <a:xfrm>
            <a:off x="2858414" y="1828800"/>
            <a:ext cx="2035454" cy="2240280"/>
          </a:xfrm>
          <a:prstGeom prst="roundRect">
            <a:avLst>
              <a:gd name="adj" fmla="val 44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Shape 9"/>
          <p:cNvSpPr/>
          <p:nvPr/>
        </p:nvSpPr>
        <p:spPr>
          <a:xfrm>
            <a:off x="3059582" y="2029968"/>
            <a:ext cx="548640" cy="548640"/>
          </a:xfrm>
          <a:prstGeom prst="ellipse">
            <a:avLst/>
          </a:prstGeom>
          <a:solidFill>
            <a:srgbClr val="DDF0EE"/>
          </a:solidFill>
          <a:ln/>
        </p:spPr>
      </p:sp>
      <p:pic>
        <p:nvPicPr>
          <p:cNvPr id="13" name="Image 1" descr="icons/book-teal.png">    </p:cNvPr>
          <p:cNvPicPr>
            <a:picLocks noChangeAspect="1"/>
          </p:cNvPicPr>
          <p:nvPr/>
        </p:nvPicPr>
        <p:blipFill>
          <a:blip r:embed="rId3"/>
          <a:stretch>
            <a:fillRect/>
          </a:stretch>
        </p:blipFill>
        <p:spPr>
          <a:xfrm>
            <a:off x="3196742" y="2167128"/>
            <a:ext cx="274320" cy="274320"/>
          </a:xfrm>
          <a:prstGeom prst="rect">
            <a:avLst/>
          </a:prstGeom>
        </p:spPr>
      </p:pic>
      <p:sp>
        <p:nvSpPr>
          <p:cNvPr id="14" name="Text 10"/>
          <p:cNvSpPr txBox="1"/>
          <p:nvPr/>
        </p:nvSpPr>
        <p:spPr>
          <a:xfrm>
            <a:off x="3842309" y="1874520"/>
            <a:ext cx="914400" cy="548640"/>
          </a:xfrm>
          <a:prstGeom prst="rect">
            <a:avLst/>
          </a:prstGeom>
          <a:noFill/>
          <a:ln/>
        </p:spPr>
        <p:txBody>
          <a:bodyPr wrap="square" lIns="0" tIns="0" rIns="0" bIns="0" rtlCol="0" anchor="ctr"/>
          <a:lstStyle/>
          <a:p>
            <a:pPr algn="r" indent="0" marL="0">
              <a:buNone/>
            </a:pPr>
            <a:r>
              <a:rPr lang="en-US" sz="3000" b="1" dirty="0">
                <a:solidFill>
                  <a:srgbClr val="BFE3DF"/>
                </a:solidFill>
                <a:latin typeface="Cambria" pitchFamily="34" charset="0"/>
                <a:ea typeface="Cambria" pitchFamily="34" charset="-122"/>
                <a:cs typeface="Cambria" pitchFamily="34" charset="-120"/>
              </a:rPr>
              <a:t>2</a:t>
            </a:r>
            <a:endParaRPr lang="en-US" sz="3000" dirty="0"/>
          </a:p>
        </p:txBody>
      </p:sp>
      <p:sp>
        <p:nvSpPr>
          <p:cNvPr id="15" name="Text 11"/>
          <p:cNvSpPr txBox="1"/>
          <p:nvPr/>
        </p:nvSpPr>
        <p:spPr>
          <a:xfrm>
            <a:off x="3059582" y="2697480"/>
            <a:ext cx="1633118" cy="457200"/>
          </a:xfrm>
          <a:prstGeom prst="rect">
            <a:avLst/>
          </a:prstGeom>
          <a:noFill/>
          <a:ln/>
        </p:spPr>
        <p:txBody>
          <a:bodyPr wrap="square" lIns="0" tIns="0" rIns="0" bIns="0" rtlCol="0" anchor="t"/>
          <a:lstStyle/>
          <a:p>
            <a:pPr indent="0" marL="0">
              <a:buNone/>
            </a:pPr>
            <a:r>
              <a:rPr lang="en-US" sz="1250" b="1" dirty="0">
                <a:solidFill>
                  <a:srgbClr val="15262B"/>
                </a:solidFill>
                <a:latin typeface="Calibri" pitchFamily="34" charset="0"/>
                <a:ea typeface="Calibri" pitchFamily="34" charset="-122"/>
                <a:cs typeface="Calibri" pitchFamily="34" charset="-120"/>
              </a:rPr>
              <a:t>Kuasai Gemini Notebook</a:t>
            </a:r>
            <a:endParaRPr lang="en-US" sz="1250" dirty="0"/>
          </a:p>
        </p:txBody>
      </p:sp>
      <p:sp>
        <p:nvSpPr>
          <p:cNvPr id="16" name="Text 12"/>
          <p:cNvSpPr txBox="1"/>
          <p:nvPr/>
        </p:nvSpPr>
        <p:spPr>
          <a:xfrm>
            <a:off x="3059582" y="3127248"/>
            <a:ext cx="1633118" cy="80467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Bina 'notebook' subjek, tanya soalan berujukan dan jana bahan Studio dalam Bahasa Melayu.</a:t>
            </a:r>
            <a:endParaRPr lang="en-US" sz="1050" dirty="0"/>
          </a:p>
        </p:txBody>
      </p:sp>
      <p:sp>
        <p:nvSpPr>
          <p:cNvPr id="17" name="Shape 13"/>
          <p:cNvSpPr/>
          <p:nvPr/>
        </p:nvSpPr>
        <p:spPr>
          <a:xfrm>
            <a:off x="5076749" y="1828800"/>
            <a:ext cx="2035454" cy="2240280"/>
          </a:xfrm>
          <a:prstGeom prst="roundRect">
            <a:avLst>
              <a:gd name="adj" fmla="val 44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8" name="Shape 14"/>
          <p:cNvSpPr/>
          <p:nvPr/>
        </p:nvSpPr>
        <p:spPr>
          <a:xfrm>
            <a:off x="5277917" y="2029968"/>
            <a:ext cx="548640" cy="548640"/>
          </a:xfrm>
          <a:prstGeom prst="ellipse">
            <a:avLst/>
          </a:prstGeom>
          <a:solidFill>
            <a:srgbClr val="DFF1E7"/>
          </a:solidFill>
          <a:ln/>
        </p:spPr>
      </p:sp>
      <p:pic>
        <p:nvPicPr>
          <p:cNvPr id="19" name="Image 2" descr="icons/canva-sea.png">    </p:cNvPr>
          <p:cNvPicPr>
            <a:picLocks noChangeAspect="1"/>
          </p:cNvPicPr>
          <p:nvPr/>
        </p:nvPicPr>
        <p:blipFill>
          <a:blip r:embed="rId4"/>
          <a:stretch>
            <a:fillRect/>
          </a:stretch>
        </p:blipFill>
        <p:spPr>
          <a:xfrm>
            <a:off x="5415077" y="2167128"/>
            <a:ext cx="274320" cy="274320"/>
          </a:xfrm>
          <a:prstGeom prst="rect">
            <a:avLst/>
          </a:prstGeom>
        </p:spPr>
      </p:pic>
      <p:sp>
        <p:nvSpPr>
          <p:cNvPr id="20" name="Text 15"/>
          <p:cNvSpPr txBox="1"/>
          <p:nvPr/>
        </p:nvSpPr>
        <p:spPr>
          <a:xfrm>
            <a:off x="6060643" y="1874520"/>
            <a:ext cx="914400" cy="548640"/>
          </a:xfrm>
          <a:prstGeom prst="rect">
            <a:avLst/>
          </a:prstGeom>
          <a:noFill/>
          <a:ln/>
        </p:spPr>
        <p:txBody>
          <a:bodyPr wrap="square" lIns="0" tIns="0" rIns="0" bIns="0" rtlCol="0" anchor="ctr"/>
          <a:lstStyle/>
          <a:p>
            <a:pPr algn="r" indent="0" marL="0">
              <a:buNone/>
            </a:pPr>
            <a:r>
              <a:rPr lang="en-US" sz="3000" b="1" dirty="0">
                <a:solidFill>
                  <a:srgbClr val="C3E6D3"/>
                </a:solidFill>
                <a:latin typeface="Cambria" pitchFamily="34" charset="0"/>
                <a:ea typeface="Cambria" pitchFamily="34" charset="-122"/>
                <a:cs typeface="Cambria" pitchFamily="34" charset="-120"/>
              </a:rPr>
              <a:t>3</a:t>
            </a:r>
            <a:endParaRPr lang="en-US" sz="3000" dirty="0"/>
          </a:p>
        </p:txBody>
      </p:sp>
      <p:sp>
        <p:nvSpPr>
          <p:cNvPr id="21" name="Text 16"/>
          <p:cNvSpPr txBox="1"/>
          <p:nvPr/>
        </p:nvSpPr>
        <p:spPr>
          <a:xfrm>
            <a:off x="5277917" y="2697480"/>
            <a:ext cx="1633118" cy="457200"/>
          </a:xfrm>
          <a:prstGeom prst="rect">
            <a:avLst/>
          </a:prstGeom>
          <a:noFill/>
          <a:ln/>
        </p:spPr>
        <p:txBody>
          <a:bodyPr wrap="square" lIns="0" tIns="0" rIns="0" bIns="0" rtlCol="0" anchor="t"/>
          <a:lstStyle/>
          <a:p>
            <a:pPr indent="0" marL="0">
              <a:buNone/>
            </a:pPr>
            <a:r>
              <a:rPr lang="en-US" sz="1250" b="1" dirty="0">
                <a:solidFill>
                  <a:srgbClr val="15262B"/>
                </a:solidFill>
                <a:latin typeface="Calibri" pitchFamily="34" charset="0"/>
                <a:ea typeface="Calibri" pitchFamily="34" charset="-122"/>
                <a:cs typeface="Calibri" pitchFamily="34" charset="-120"/>
              </a:rPr>
              <a:t>Kuasai Canva AI</a:t>
            </a:r>
            <a:endParaRPr lang="en-US" sz="1250" dirty="0"/>
          </a:p>
        </p:txBody>
      </p:sp>
      <p:sp>
        <p:nvSpPr>
          <p:cNvPr id="22" name="Text 17"/>
          <p:cNvSpPr txBox="1"/>
          <p:nvPr/>
        </p:nvSpPr>
        <p:spPr>
          <a:xfrm>
            <a:off x="5277917" y="3127248"/>
            <a:ext cx="1633118" cy="80467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Jana slaid PdP daripada rangka yang disemak, aktiviti murid siap agih dan bahan interaktif Canva Code.</a:t>
            </a:r>
            <a:endParaRPr lang="en-US" sz="1050" dirty="0"/>
          </a:p>
        </p:txBody>
      </p:sp>
      <p:sp>
        <p:nvSpPr>
          <p:cNvPr id="23" name="Shape 18"/>
          <p:cNvSpPr/>
          <p:nvPr/>
        </p:nvSpPr>
        <p:spPr>
          <a:xfrm>
            <a:off x="7295083" y="1828800"/>
            <a:ext cx="2035454" cy="2240280"/>
          </a:xfrm>
          <a:prstGeom prst="roundRect">
            <a:avLst>
              <a:gd name="adj" fmla="val 44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4" name="Shape 19"/>
          <p:cNvSpPr/>
          <p:nvPr/>
        </p:nvSpPr>
        <p:spPr>
          <a:xfrm>
            <a:off x="7496251" y="2029968"/>
            <a:ext cx="548640" cy="548640"/>
          </a:xfrm>
          <a:prstGeom prst="ellipse">
            <a:avLst/>
          </a:prstGeom>
          <a:solidFill>
            <a:srgbClr val="FBEFD3"/>
          </a:solidFill>
          <a:ln/>
        </p:spPr>
      </p:sp>
      <p:pic>
        <p:nvPicPr>
          <p:cNvPr id="25" name="Image 3" descr="icons/sitemap-amber.png">    </p:cNvPr>
          <p:cNvPicPr>
            <a:picLocks noChangeAspect="1"/>
          </p:cNvPicPr>
          <p:nvPr/>
        </p:nvPicPr>
        <p:blipFill>
          <a:blip r:embed="rId5"/>
          <a:stretch>
            <a:fillRect/>
          </a:stretch>
        </p:blipFill>
        <p:spPr>
          <a:xfrm>
            <a:off x="7633411" y="2167128"/>
            <a:ext cx="274320" cy="274320"/>
          </a:xfrm>
          <a:prstGeom prst="rect">
            <a:avLst/>
          </a:prstGeom>
        </p:spPr>
      </p:pic>
      <p:sp>
        <p:nvSpPr>
          <p:cNvPr id="26" name="Text 20"/>
          <p:cNvSpPr txBox="1"/>
          <p:nvPr/>
        </p:nvSpPr>
        <p:spPr>
          <a:xfrm>
            <a:off x="8278978" y="1874520"/>
            <a:ext cx="914400" cy="548640"/>
          </a:xfrm>
          <a:prstGeom prst="rect">
            <a:avLst/>
          </a:prstGeom>
          <a:noFill/>
          <a:ln/>
        </p:spPr>
        <p:txBody>
          <a:bodyPr wrap="square" lIns="0" tIns="0" rIns="0" bIns="0" rtlCol="0" anchor="ctr"/>
          <a:lstStyle/>
          <a:p>
            <a:pPr algn="r" indent="0" marL="0">
              <a:buNone/>
            </a:pPr>
            <a:r>
              <a:rPr lang="en-US" sz="3000" b="1" dirty="0">
                <a:solidFill>
                  <a:srgbClr val="F4DFA8"/>
                </a:solidFill>
                <a:latin typeface="Cambria" pitchFamily="34" charset="0"/>
                <a:ea typeface="Cambria" pitchFamily="34" charset="-122"/>
                <a:cs typeface="Cambria" pitchFamily="34" charset="-120"/>
              </a:rPr>
              <a:t>4</a:t>
            </a:r>
            <a:endParaRPr lang="en-US" sz="3000" dirty="0"/>
          </a:p>
        </p:txBody>
      </p:sp>
      <p:sp>
        <p:nvSpPr>
          <p:cNvPr id="27" name="Text 21"/>
          <p:cNvSpPr txBox="1"/>
          <p:nvPr/>
        </p:nvSpPr>
        <p:spPr>
          <a:xfrm>
            <a:off x="7496251" y="2697480"/>
            <a:ext cx="1633118" cy="457200"/>
          </a:xfrm>
          <a:prstGeom prst="rect">
            <a:avLst/>
          </a:prstGeom>
          <a:noFill/>
          <a:ln/>
        </p:spPr>
        <p:txBody>
          <a:bodyPr wrap="square" lIns="0" tIns="0" rIns="0" bIns="0" rtlCol="0" anchor="t"/>
          <a:lstStyle/>
          <a:p>
            <a:pPr indent="0" marL="0">
              <a:buNone/>
            </a:pPr>
            <a:r>
              <a:rPr lang="en-US" sz="1250" b="1" dirty="0">
                <a:solidFill>
                  <a:srgbClr val="15262B"/>
                </a:solidFill>
                <a:latin typeface="Calibri" pitchFamily="34" charset="0"/>
                <a:ea typeface="Calibri" pitchFamily="34" charset="-122"/>
                <a:cs typeface="Calibri" pitchFamily="34" charset="-120"/>
              </a:rPr>
              <a:t>Sambung dua alat</a:t>
            </a:r>
            <a:endParaRPr lang="en-US" sz="1250" dirty="0"/>
          </a:p>
        </p:txBody>
      </p:sp>
      <p:sp>
        <p:nvSpPr>
          <p:cNvPr id="28" name="Text 22"/>
          <p:cNvSpPr txBox="1"/>
          <p:nvPr/>
        </p:nvSpPr>
        <p:spPr>
          <a:xfrm>
            <a:off x="7496251" y="3127248"/>
            <a:ext cx="1633118" cy="80467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Notebook untuk fakta dan kuiz, Canva untuk rupa dan aktiviti; satu pakej PdP kecil untuk topik sendiri.</a:t>
            </a:r>
            <a:endParaRPr lang="en-US" sz="1050" dirty="0"/>
          </a:p>
        </p:txBody>
      </p:sp>
      <p:sp>
        <p:nvSpPr>
          <p:cNvPr id="29" name="Shape 23"/>
          <p:cNvSpPr/>
          <p:nvPr/>
        </p:nvSpPr>
        <p:spPr>
          <a:xfrm>
            <a:off x="9513418" y="1828800"/>
            <a:ext cx="2035454" cy="2240280"/>
          </a:xfrm>
          <a:prstGeom prst="roundRect">
            <a:avLst>
              <a:gd name="adj" fmla="val 4492"/>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30" name="Shape 24"/>
          <p:cNvSpPr/>
          <p:nvPr/>
        </p:nvSpPr>
        <p:spPr>
          <a:xfrm>
            <a:off x="9714586" y="2029968"/>
            <a:ext cx="548640" cy="548640"/>
          </a:xfrm>
          <a:prstGeom prst="ellipse">
            <a:avLst/>
          </a:prstGeom>
          <a:solidFill>
            <a:srgbClr val="E8E3F6"/>
          </a:solidFill>
          <a:ln/>
        </p:spPr>
      </p:sp>
      <p:pic>
        <p:nvPicPr>
          <p:cNvPr id="31" name="Image 4" descr="icons/shield-violet.png">    </p:cNvPr>
          <p:cNvPicPr>
            <a:picLocks noChangeAspect="1"/>
          </p:cNvPicPr>
          <p:nvPr/>
        </p:nvPicPr>
        <p:blipFill>
          <a:blip r:embed="rId6"/>
          <a:stretch>
            <a:fillRect/>
          </a:stretch>
        </p:blipFill>
        <p:spPr>
          <a:xfrm>
            <a:off x="9851746" y="2167128"/>
            <a:ext cx="274320" cy="274320"/>
          </a:xfrm>
          <a:prstGeom prst="rect">
            <a:avLst/>
          </a:prstGeom>
        </p:spPr>
      </p:pic>
      <p:sp>
        <p:nvSpPr>
          <p:cNvPr id="32" name="Text 25"/>
          <p:cNvSpPr txBox="1"/>
          <p:nvPr/>
        </p:nvSpPr>
        <p:spPr>
          <a:xfrm>
            <a:off x="10497312" y="1874520"/>
            <a:ext cx="914400" cy="548640"/>
          </a:xfrm>
          <a:prstGeom prst="rect">
            <a:avLst/>
          </a:prstGeom>
          <a:noFill/>
          <a:ln/>
        </p:spPr>
        <p:txBody>
          <a:bodyPr wrap="square" lIns="0" tIns="0" rIns="0" bIns="0" rtlCol="0" anchor="ctr"/>
          <a:lstStyle/>
          <a:p>
            <a:pPr algn="r" indent="0" marL="0">
              <a:buNone/>
            </a:pPr>
            <a:r>
              <a:rPr lang="en-US" sz="3000" b="1" dirty="0">
                <a:solidFill>
                  <a:srgbClr val="D5CCEE"/>
                </a:solidFill>
                <a:latin typeface="Cambria" pitchFamily="34" charset="0"/>
                <a:ea typeface="Cambria" pitchFamily="34" charset="-122"/>
                <a:cs typeface="Cambria" pitchFamily="34" charset="-120"/>
              </a:rPr>
              <a:t>5</a:t>
            </a:r>
            <a:endParaRPr lang="en-US" sz="3000" dirty="0"/>
          </a:p>
        </p:txBody>
      </p:sp>
      <p:sp>
        <p:nvSpPr>
          <p:cNvPr id="33" name="Text 26"/>
          <p:cNvSpPr txBox="1"/>
          <p:nvPr/>
        </p:nvSpPr>
        <p:spPr>
          <a:xfrm>
            <a:off x="9714586" y="2697480"/>
            <a:ext cx="1633118" cy="457200"/>
          </a:xfrm>
          <a:prstGeom prst="rect">
            <a:avLst/>
          </a:prstGeom>
          <a:noFill/>
          <a:ln/>
        </p:spPr>
        <p:txBody>
          <a:bodyPr wrap="square" lIns="0" tIns="0" rIns="0" bIns="0" rtlCol="0" anchor="t"/>
          <a:lstStyle/>
          <a:p>
            <a:pPr indent="0" marL="0">
              <a:buNone/>
            </a:pPr>
            <a:r>
              <a:rPr lang="en-US" sz="1250" b="1" dirty="0">
                <a:solidFill>
                  <a:srgbClr val="15262B"/>
                </a:solidFill>
                <a:latin typeface="Calibri" pitchFamily="34" charset="0"/>
                <a:ea typeface="Calibri" pitchFamily="34" charset="-122"/>
                <a:cs typeface="Calibri" pitchFamily="34" charset="-120"/>
              </a:rPr>
              <a:t>Amalkan etika data</a:t>
            </a:r>
            <a:endParaRPr lang="en-US" sz="1250" dirty="0"/>
          </a:p>
        </p:txBody>
      </p:sp>
      <p:sp>
        <p:nvSpPr>
          <p:cNvPr id="34" name="Text 27"/>
          <p:cNvSpPr txBox="1"/>
          <p:nvPr/>
        </p:nvSpPr>
        <p:spPr>
          <a:xfrm>
            <a:off x="9714586" y="3127248"/>
            <a:ext cx="1633118" cy="804672"/>
          </a:xfrm>
          <a:prstGeom prst="rect">
            <a:avLst/>
          </a:prstGeom>
          <a:noFill/>
          <a:ln/>
        </p:spPr>
        <p:txBody>
          <a:bodyPr wrap="square" lIns="0" tIns="0" rIns="0" bIns="0" rtlCol="0" anchor="t"/>
          <a:lstStyle/>
          <a:p>
            <a:pPr indent="0" marL="0">
              <a:buNone/>
            </a:pPr>
            <a:r>
              <a:rPr lang="en-US" sz="1050" dirty="0">
                <a:solidFill>
                  <a:srgbClr val="5B6E75"/>
                </a:solidFill>
                <a:latin typeface="Calibri" pitchFamily="34" charset="0"/>
                <a:ea typeface="Calibri" pitchFamily="34" charset="-122"/>
                <a:cs typeface="Calibri" pitchFamily="34" charset="-120"/>
              </a:rPr>
              <a:t>Guna akaun DELIMa, lindungi data murid dan semak setiap fakta sebelum diedar.</a:t>
            </a:r>
            <a:endParaRPr lang="en-US" sz="1050" dirty="0"/>
          </a:p>
        </p:txBody>
      </p:sp>
      <p:sp>
        <p:nvSpPr>
          <p:cNvPr id="35" name="Shape 28"/>
          <p:cNvSpPr/>
          <p:nvPr/>
        </p:nvSpPr>
        <p:spPr>
          <a:xfrm>
            <a:off x="640080" y="4251960"/>
            <a:ext cx="4754880" cy="1965960"/>
          </a:xfrm>
          <a:prstGeom prst="roundRect">
            <a:avLst>
              <a:gd name="adj" fmla="val 6512"/>
            </a:avLst>
          </a:prstGeom>
          <a:solidFill>
            <a:srgbClr val="FFFFFF"/>
          </a:solidFill>
          <a:ln w="9525">
            <a:solidFill>
              <a:srgbClr val="DCE5E3"/>
            </a:solidFill>
            <a:prstDash val="solid"/>
          </a:ln>
        </p:spPr>
      </p:sp>
      <p:pic>
        <p:nvPicPr>
          <p:cNvPr id="36" name="Image 5" descr="img/bengkel.jpg">    </p:cNvPr>
          <p:cNvPicPr>
            <a:picLocks noChangeAspect="1"/>
          </p:cNvPicPr>
          <p:nvPr/>
        </p:nvPicPr>
        <p:blipFill>
          <a:blip r:embed="rId7"/>
          <a:stretch>
            <a:fillRect/>
          </a:stretch>
        </p:blipFill>
        <p:spPr>
          <a:xfrm>
            <a:off x="749808" y="4456359"/>
            <a:ext cx="4535424" cy="1557162"/>
          </a:xfrm>
          <a:prstGeom prst="rect">
            <a:avLst/>
          </a:prstGeom>
        </p:spPr>
      </p:pic>
      <p:sp>
        <p:nvSpPr>
          <p:cNvPr id="37" name="Shape 29"/>
          <p:cNvSpPr/>
          <p:nvPr/>
        </p:nvSpPr>
        <p:spPr>
          <a:xfrm>
            <a:off x="5577840" y="4251960"/>
            <a:ext cx="5971032" cy="1965960"/>
          </a:xfrm>
          <a:prstGeom prst="roundRect">
            <a:avLst>
              <a:gd name="adj" fmla="val 4651"/>
            </a:avLst>
          </a:prstGeom>
          <a:solidFill>
            <a:srgbClr val="FBEFD3"/>
          </a:solidFill>
          <a:ln/>
        </p:spPr>
      </p:sp>
      <p:pic>
        <p:nvPicPr>
          <p:cNvPr id="38" name="Image 6" descr="icons/lightbulb-amber.png">    </p:cNvPr>
          <p:cNvPicPr>
            <a:picLocks noChangeAspect="1"/>
          </p:cNvPicPr>
          <p:nvPr/>
        </p:nvPicPr>
        <p:blipFill>
          <a:blip r:embed="rId8"/>
          <a:stretch>
            <a:fillRect/>
          </a:stretch>
        </p:blipFill>
        <p:spPr>
          <a:xfrm>
            <a:off x="5806440" y="4480560"/>
            <a:ext cx="365760" cy="365760"/>
          </a:xfrm>
          <a:prstGeom prst="rect">
            <a:avLst/>
          </a:prstGeom>
        </p:spPr>
      </p:pic>
      <p:sp>
        <p:nvSpPr>
          <p:cNvPr id="39" name="Text 30"/>
          <p:cNvSpPr txBox="1"/>
          <p:nvPr/>
        </p:nvSpPr>
        <p:spPr>
          <a:xfrm>
            <a:off x="6309360" y="4434840"/>
            <a:ext cx="5029200" cy="365760"/>
          </a:xfrm>
          <a:prstGeom prst="rect">
            <a:avLst/>
          </a:prstGeom>
          <a:noFill/>
          <a:ln/>
        </p:spPr>
        <p:txBody>
          <a:bodyPr wrap="square" lIns="0" tIns="0" rIns="0" bIns="0" rtlCol="0" anchor="ctr"/>
          <a:lstStyle/>
          <a:p>
            <a:pPr indent="0" marL="0">
              <a:buNone/>
            </a:pPr>
            <a:r>
              <a:rPr lang="en-US" sz="1400" b="1" dirty="0">
                <a:solidFill>
                  <a:srgbClr val="15262B"/>
                </a:solidFill>
                <a:latin typeface="Calibri" pitchFamily="34" charset="0"/>
                <a:ea typeface="Calibri" pitchFamily="34" charset="-122"/>
                <a:cs typeface="Calibri" pitchFamily="34" charset="-120"/>
              </a:rPr>
              <a:t>Matlamat hari ini</a:t>
            </a:r>
            <a:endParaRPr lang="en-US" sz="1400" dirty="0"/>
          </a:p>
        </p:txBody>
      </p:sp>
      <p:sp>
        <p:nvSpPr>
          <p:cNvPr id="40" name="Text 31"/>
          <p:cNvSpPr txBox="1"/>
          <p:nvPr/>
        </p:nvSpPr>
        <p:spPr>
          <a:xfrm>
            <a:off x="5806440" y="4846320"/>
            <a:ext cx="5532120" cy="1234440"/>
          </a:xfrm>
          <a:prstGeom prst="rect">
            <a:avLst/>
          </a:prstGeom>
          <a:noFill/>
          <a:ln/>
        </p:spPr>
        <p:txBody>
          <a:bodyPr wrap="square" lIns="0" tIns="0" rIns="0" bIns="0" rtlCol="0" anchor="t"/>
          <a:lstStyle/>
          <a:p>
            <a:pPr indent="0" marL="0">
              <a:buNone/>
            </a:pPr>
            <a:r>
              <a:rPr lang="en-US" sz="1350" dirty="0">
                <a:solidFill>
                  <a:srgbClr val="15262B"/>
                </a:solidFill>
                <a:latin typeface="Calibri" pitchFamily="34" charset="0"/>
                <a:ea typeface="Calibri" pitchFamily="34" charset="-122"/>
                <a:cs typeface="Calibri" pitchFamily="34" charset="-120"/>
              </a:rPr>
              <a:t>Setiap guru pulang dengan satu pakej PdP mini yang sudah dicuba, dan satu ayat sasaran untuk topik sendiri minggu depan.</a:t>
            </a:r>
            <a:endParaRPr lang="en-US" sz="1350" dirty="0"/>
          </a:p>
        </p:txBody>
      </p:sp>
      <p:sp>
        <p:nvSpPr>
          <p:cNvPr id="41" name="Text 3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2" name="Text 3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Pembukaan  ·  03 / 30</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img/mascot-nobg.png">    </p:cNvPr>
          <p:cNvPicPr>
            <a:picLocks noChangeAspect="1"/>
          </p:cNvPicPr>
          <p:nvPr/>
        </p:nvPicPr>
        <p:blipFill>
          <a:blip r:embed="rId2"/>
          <a:stretch>
            <a:fillRect/>
          </a:stretch>
        </p:blipFill>
        <p:spPr>
          <a:xfrm>
            <a:off x="8503920" y="1005840"/>
            <a:ext cx="3291840" cy="3977640"/>
          </a:xfrm>
          <a:prstGeom prst="rect">
            <a:avLst/>
          </a:prstGeom>
        </p:spPr>
      </p:pic>
      <p:sp>
        <p:nvSpPr>
          <p:cNvPr id="3" name="Text 0"/>
          <p:cNvSpPr txBox="1"/>
          <p:nvPr/>
        </p:nvSpPr>
        <p:spPr>
          <a:xfrm>
            <a:off x="640080" y="685800"/>
            <a:ext cx="7315200" cy="274320"/>
          </a:xfrm>
          <a:prstGeom prst="rect">
            <a:avLst/>
          </a:prstGeom>
          <a:noFill/>
          <a:ln/>
        </p:spPr>
        <p:txBody>
          <a:bodyPr wrap="square" lIns="0" tIns="0" rIns="0" bIns="0" rtlCol="0" anchor="ctr"/>
          <a:lstStyle/>
          <a:p>
            <a:pPr indent="0" marL="0">
              <a:buNone/>
            </a:pPr>
            <a:r>
              <a:rPr lang="en-US" sz="1200" b="1" spc="300" kern="0" dirty="0">
                <a:solidFill>
                  <a:srgbClr val="4FC3BC"/>
                </a:solidFill>
                <a:latin typeface="Calibri" pitchFamily="34" charset="0"/>
                <a:ea typeface="Calibri" pitchFamily="34" charset="-122"/>
                <a:cs typeface="Calibri" pitchFamily="34" charset="-120"/>
              </a:rPr>
              <a:t>CABARAN 30 HARI</a:t>
            </a:r>
            <a:endParaRPr lang="en-US" sz="1200" dirty="0"/>
          </a:p>
        </p:txBody>
      </p:sp>
      <p:sp>
        <p:nvSpPr>
          <p:cNvPr id="4" name="Text 1"/>
          <p:cNvSpPr txBox="1"/>
          <p:nvPr/>
        </p:nvSpPr>
        <p:spPr>
          <a:xfrm>
            <a:off x="640080" y="1005840"/>
            <a:ext cx="7589520" cy="1737360"/>
          </a:xfrm>
          <a:prstGeom prst="rect">
            <a:avLst/>
          </a:prstGeom>
          <a:noFill/>
          <a:ln/>
        </p:spPr>
        <p:txBody>
          <a:bodyPr wrap="square" lIns="0" tIns="0" rIns="0" bIns="0" rtlCol="0" anchor="ctr"/>
          <a:lstStyle/>
          <a:p>
            <a:pPr indent="0" marL="0">
              <a:lnSpc>
                <a:spcPts val="5200"/>
              </a:lnSpc>
              <a:buNone/>
            </a:pPr>
            <a:r>
              <a:rPr lang="en-US" sz="4600" b="1" dirty="0">
                <a:solidFill>
                  <a:srgbClr val="F2F6F5"/>
                </a:solidFill>
                <a:latin typeface="Cambria" pitchFamily="34" charset="0"/>
                <a:ea typeface="Cambria" pitchFamily="34" charset="-122"/>
                <a:cs typeface="Cambria" pitchFamily="34" charset="-120"/>
              </a:rPr>
              <a:t>Satu sasaran
</a:t>
            </a:r>
            <a:pPr indent="0" marL="0">
              <a:lnSpc>
                <a:spcPts val="5200"/>
              </a:lnSpc>
              <a:buNone/>
            </a:pPr>
            <a:r>
              <a:rPr lang="en-US" sz="4600" b="1" dirty="0">
                <a:solidFill>
                  <a:srgbClr val="F2B950"/>
                </a:solidFill>
                <a:latin typeface="Cambria" pitchFamily="34" charset="0"/>
                <a:ea typeface="Cambria" pitchFamily="34" charset="-122"/>
                <a:cs typeface="Cambria" pitchFamily="34" charset="-120"/>
              </a:rPr>
              <a:t>setiap minggu.</a:t>
            </a:r>
            <a:endParaRPr lang="en-US" sz="4600" dirty="0"/>
          </a:p>
        </p:txBody>
      </p:sp>
      <p:sp>
        <p:nvSpPr>
          <p:cNvPr id="5" name="Shape 2"/>
          <p:cNvSpPr/>
          <p:nvPr/>
        </p:nvSpPr>
        <p:spPr>
          <a:xfrm>
            <a:off x="640080" y="2999232"/>
            <a:ext cx="576072" cy="276515"/>
          </a:xfrm>
          <a:prstGeom prst="roundRect">
            <a:avLst>
              <a:gd name="adj" fmla="val 115741"/>
            </a:avLst>
          </a:prstGeom>
          <a:solidFill>
            <a:srgbClr val="1F8F8A"/>
          </a:solidFill>
          <a:ln/>
        </p:spPr>
      </p:sp>
      <p:sp>
        <p:nvSpPr>
          <p:cNvPr id="6" name="Text 3"/>
          <p:cNvSpPr txBox="1"/>
          <p:nvPr/>
        </p:nvSpPr>
        <p:spPr>
          <a:xfrm>
            <a:off x="640080" y="2999232"/>
            <a:ext cx="576072" cy="276515"/>
          </a:xfrm>
          <a:prstGeom prst="rect">
            <a:avLst/>
          </a:prstGeom>
          <a:noFill/>
          <a:ln/>
        </p:spPr>
        <p:txBody>
          <a:bodyPr wrap="square" lIns="0" tIns="0" rIns="0" bIns="0" rtlCol="0" anchor="ctr"/>
          <a:lstStyle/>
          <a:p>
            <a:pPr algn="ctr" indent="0" marL="0">
              <a:buNone/>
            </a:pPr>
            <a:r>
              <a:rPr lang="en-US" sz="1092" b="1" dirty="0">
                <a:solidFill>
                  <a:srgbClr val="FFFFFF"/>
                </a:solidFill>
                <a:latin typeface="Calibri" pitchFamily="34" charset="0"/>
                <a:ea typeface="Calibri" pitchFamily="34" charset="-122"/>
                <a:cs typeface="Calibri" pitchFamily="34" charset="-120"/>
              </a:rPr>
              <a:t>M1</a:t>
            </a:r>
            <a:endParaRPr lang="en-US" sz="1092" dirty="0"/>
          </a:p>
        </p:txBody>
      </p:sp>
      <p:sp>
        <p:nvSpPr>
          <p:cNvPr id="7" name="Text 4"/>
          <p:cNvSpPr txBox="1"/>
          <p:nvPr/>
        </p:nvSpPr>
        <p:spPr>
          <a:xfrm>
            <a:off x="1417320" y="2926080"/>
            <a:ext cx="6949440" cy="502920"/>
          </a:xfrm>
          <a:prstGeom prst="rect">
            <a:avLst/>
          </a:prstGeom>
          <a:noFill/>
          <a:ln/>
        </p:spPr>
        <p:txBody>
          <a:bodyPr wrap="square" lIns="0" tIns="0" rIns="0" bIns="0" rtlCol="0" anchor="ctr"/>
          <a:lstStyle/>
          <a:p>
            <a:pPr indent="0" marL="0">
              <a:buNone/>
            </a:pPr>
            <a:r>
              <a:rPr lang="en-US" sz="1200" dirty="0">
                <a:solidFill>
                  <a:srgbClr val="C8D6D9"/>
                </a:solidFill>
                <a:latin typeface="Calibri" pitchFamily="34" charset="0"/>
                <a:ea typeface="Calibri" pitchFamily="34" charset="-122"/>
                <a:cs typeface="Calibri" pitchFamily="34" charset="-120"/>
              </a:rPr>
              <a:t>Satu notebook subjek dengan DSKP dan buku teks; satu Quiz untuk topik minggu depan.</a:t>
            </a:r>
            <a:endParaRPr lang="en-US" sz="1200" dirty="0"/>
          </a:p>
        </p:txBody>
      </p:sp>
      <p:sp>
        <p:nvSpPr>
          <p:cNvPr id="8" name="Shape 5"/>
          <p:cNvSpPr/>
          <p:nvPr/>
        </p:nvSpPr>
        <p:spPr>
          <a:xfrm>
            <a:off x="640080" y="3547872"/>
            <a:ext cx="576072" cy="276515"/>
          </a:xfrm>
          <a:prstGeom prst="roundRect">
            <a:avLst>
              <a:gd name="adj" fmla="val 115741"/>
            </a:avLst>
          </a:prstGeom>
          <a:solidFill>
            <a:srgbClr val="E0684B"/>
          </a:solidFill>
          <a:ln/>
        </p:spPr>
      </p:sp>
      <p:sp>
        <p:nvSpPr>
          <p:cNvPr id="9" name="Text 6"/>
          <p:cNvSpPr txBox="1"/>
          <p:nvPr/>
        </p:nvSpPr>
        <p:spPr>
          <a:xfrm>
            <a:off x="640080" y="3547872"/>
            <a:ext cx="576072" cy="276515"/>
          </a:xfrm>
          <a:prstGeom prst="rect">
            <a:avLst/>
          </a:prstGeom>
          <a:noFill/>
          <a:ln/>
        </p:spPr>
        <p:txBody>
          <a:bodyPr wrap="square" lIns="0" tIns="0" rIns="0" bIns="0" rtlCol="0" anchor="ctr"/>
          <a:lstStyle/>
          <a:p>
            <a:pPr algn="ctr" indent="0" marL="0">
              <a:buNone/>
            </a:pPr>
            <a:r>
              <a:rPr lang="en-US" sz="1092" b="1" dirty="0">
                <a:solidFill>
                  <a:srgbClr val="FFFFFF"/>
                </a:solidFill>
                <a:latin typeface="Calibri" pitchFamily="34" charset="0"/>
                <a:ea typeface="Calibri" pitchFamily="34" charset="-122"/>
                <a:cs typeface="Calibri" pitchFamily="34" charset="-120"/>
              </a:rPr>
              <a:t>M2</a:t>
            </a:r>
            <a:endParaRPr lang="en-US" sz="1092" dirty="0"/>
          </a:p>
        </p:txBody>
      </p:sp>
      <p:sp>
        <p:nvSpPr>
          <p:cNvPr id="10" name="Text 7"/>
          <p:cNvSpPr txBox="1"/>
          <p:nvPr/>
        </p:nvSpPr>
        <p:spPr>
          <a:xfrm>
            <a:off x="1417320" y="3474720"/>
            <a:ext cx="6949440" cy="502920"/>
          </a:xfrm>
          <a:prstGeom prst="rect">
            <a:avLst/>
          </a:prstGeom>
          <a:noFill/>
          <a:ln/>
        </p:spPr>
        <p:txBody>
          <a:bodyPr wrap="square" lIns="0" tIns="0" rIns="0" bIns="0" rtlCol="0" anchor="ctr"/>
          <a:lstStyle/>
          <a:p>
            <a:pPr indent="0" marL="0">
              <a:buNone/>
            </a:pPr>
            <a:r>
              <a:rPr lang="en-US" sz="1200" dirty="0">
                <a:solidFill>
                  <a:srgbClr val="C8D6D9"/>
                </a:solidFill>
                <a:latin typeface="Calibri" pitchFamily="34" charset="0"/>
                <a:ea typeface="Calibri" pitchFamily="34" charset="-122"/>
                <a:cs typeface="Calibri" pitchFamily="34" charset="-120"/>
              </a:rPr>
              <a:t>Satu pakej PdP mini (Idea 1) untuk topik sebenar; cuba dalam kelas, catat respons murid.</a:t>
            </a:r>
            <a:endParaRPr lang="en-US" sz="1200" dirty="0"/>
          </a:p>
        </p:txBody>
      </p:sp>
      <p:sp>
        <p:nvSpPr>
          <p:cNvPr id="11" name="Shape 8"/>
          <p:cNvSpPr/>
          <p:nvPr/>
        </p:nvSpPr>
        <p:spPr>
          <a:xfrm>
            <a:off x="640080" y="4096512"/>
            <a:ext cx="576072" cy="276515"/>
          </a:xfrm>
          <a:prstGeom prst="roundRect">
            <a:avLst>
              <a:gd name="adj" fmla="val 115741"/>
            </a:avLst>
          </a:prstGeom>
          <a:solidFill>
            <a:srgbClr val="3A9D6E"/>
          </a:solidFill>
          <a:ln/>
        </p:spPr>
      </p:sp>
      <p:sp>
        <p:nvSpPr>
          <p:cNvPr id="12" name="Text 9"/>
          <p:cNvSpPr txBox="1"/>
          <p:nvPr/>
        </p:nvSpPr>
        <p:spPr>
          <a:xfrm>
            <a:off x="640080" y="4096512"/>
            <a:ext cx="576072" cy="276515"/>
          </a:xfrm>
          <a:prstGeom prst="rect">
            <a:avLst/>
          </a:prstGeom>
          <a:noFill/>
          <a:ln/>
        </p:spPr>
        <p:txBody>
          <a:bodyPr wrap="square" lIns="0" tIns="0" rIns="0" bIns="0" rtlCol="0" anchor="ctr"/>
          <a:lstStyle/>
          <a:p>
            <a:pPr algn="ctr" indent="0" marL="0">
              <a:buNone/>
            </a:pPr>
            <a:r>
              <a:rPr lang="en-US" sz="1092" b="1" dirty="0">
                <a:solidFill>
                  <a:srgbClr val="FFFFFF"/>
                </a:solidFill>
                <a:latin typeface="Calibri" pitchFamily="34" charset="0"/>
                <a:ea typeface="Calibri" pitchFamily="34" charset="-122"/>
                <a:cs typeface="Calibri" pitchFamily="34" charset="-120"/>
              </a:rPr>
              <a:t>M3</a:t>
            </a:r>
            <a:endParaRPr lang="en-US" sz="1092" dirty="0"/>
          </a:p>
        </p:txBody>
      </p:sp>
      <p:sp>
        <p:nvSpPr>
          <p:cNvPr id="13" name="Text 10"/>
          <p:cNvSpPr txBox="1"/>
          <p:nvPr/>
        </p:nvSpPr>
        <p:spPr>
          <a:xfrm>
            <a:off x="1417320" y="4023360"/>
            <a:ext cx="6949440" cy="502920"/>
          </a:xfrm>
          <a:prstGeom prst="rect">
            <a:avLst/>
          </a:prstGeom>
          <a:noFill/>
          <a:ln/>
        </p:spPr>
        <p:txBody>
          <a:bodyPr wrap="square" lIns="0" tIns="0" rIns="0" bIns="0" rtlCol="0" anchor="ctr"/>
          <a:lstStyle/>
          <a:p>
            <a:pPr indent="0" marL="0">
              <a:buNone/>
            </a:pPr>
            <a:r>
              <a:rPr lang="en-US" sz="1200" dirty="0">
                <a:solidFill>
                  <a:srgbClr val="C8D6D9"/>
                </a:solidFill>
                <a:latin typeface="Calibri" pitchFamily="34" charset="0"/>
                <a:ea typeface="Calibri" pitchFamily="34" charset="-122"/>
                <a:cs typeface="Calibri" pitchFamily="34" charset="-120"/>
              </a:rPr>
              <a:t>Satu aktiviti murid Canva atau kuiz Canva Code yang murid guna sendiri.</a:t>
            </a:r>
            <a:endParaRPr lang="en-US" sz="1200" dirty="0"/>
          </a:p>
        </p:txBody>
      </p:sp>
      <p:sp>
        <p:nvSpPr>
          <p:cNvPr id="14" name="Shape 11"/>
          <p:cNvSpPr/>
          <p:nvPr/>
        </p:nvSpPr>
        <p:spPr>
          <a:xfrm>
            <a:off x="640080" y="4645152"/>
            <a:ext cx="576072" cy="276515"/>
          </a:xfrm>
          <a:prstGeom prst="roundRect">
            <a:avLst>
              <a:gd name="adj" fmla="val 115741"/>
            </a:avLst>
          </a:prstGeom>
          <a:solidFill>
            <a:srgbClr val="E0A82E"/>
          </a:solidFill>
          <a:ln/>
        </p:spPr>
      </p:sp>
      <p:sp>
        <p:nvSpPr>
          <p:cNvPr id="15" name="Text 12"/>
          <p:cNvSpPr txBox="1"/>
          <p:nvPr/>
        </p:nvSpPr>
        <p:spPr>
          <a:xfrm>
            <a:off x="640080" y="4645152"/>
            <a:ext cx="576072" cy="276515"/>
          </a:xfrm>
          <a:prstGeom prst="rect">
            <a:avLst/>
          </a:prstGeom>
          <a:noFill/>
          <a:ln/>
        </p:spPr>
        <p:txBody>
          <a:bodyPr wrap="square" lIns="0" tIns="0" rIns="0" bIns="0" rtlCol="0" anchor="ctr"/>
          <a:lstStyle/>
          <a:p>
            <a:pPr algn="ctr" indent="0" marL="0">
              <a:buNone/>
            </a:pPr>
            <a:r>
              <a:rPr lang="en-US" sz="1092" b="1" dirty="0">
                <a:solidFill>
                  <a:srgbClr val="FFFFFF"/>
                </a:solidFill>
                <a:latin typeface="Calibri" pitchFamily="34" charset="0"/>
                <a:ea typeface="Calibri" pitchFamily="34" charset="-122"/>
                <a:cs typeface="Calibri" pitchFamily="34" charset="-120"/>
              </a:rPr>
              <a:t>M4</a:t>
            </a:r>
            <a:endParaRPr lang="en-US" sz="1092" dirty="0"/>
          </a:p>
        </p:txBody>
      </p:sp>
      <p:sp>
        <p:nvSpPr>
          <p:cNvPr id="16" name="Text 13"/>
          <p:cNvSpPr txBox="1"/>
          <p:nvPr/>
        </p:nvSpPr>
        <p:spPr>
          <a:xfrm>
            <a:off x="1417320" y="4572000"/>
            <a:ext cx="6949440" cy="502920"/>
          </a:xfrm>
          <a:prstGeom prst="rect">
            <a:avLst/>
          </a:prstGeom>
          <a:noFill/>
          <a:ln/>
        </p:spPr>
        <p:txBody>
          <a:bodyPr wrap="square" lIns="0" tIns="0" rIns="0" bIns="0" rtlCol="0" anchor="ctr"/>
          <a:lstStyle/>
          <a:p>
            <a:pPr indent="0" marL="0">
              <a:buNone/>
            </a:pPr>
            <a:r>
              <a:rPr lang="en-US" sz="1200" dirty="0">
                <a:solidFill>
                  <a:srgbClr val="C8D6D9"/>
                </a:solidFill>
                <a:latin typeface="Calibri" pitchFamily="34" charset="0"/>
                <a:ea typeface="Calibri" pitchFamily="34" charset="-122"/>
                <a:cs typeface="Calibri" pitchFamily="34" charset="-120"/>
              </a:rPr>
              <a:t>Kongsi satu idea dengan rakan panitia; bina pustaka prompt panitia dalam Google Docs.</a:t>
            </a:r>
            <a:endParaRPr lang="en-US" sz="1200" dirty="0"/>
          </a:p>
        </p:txBody>
      </p:sp>
      <p:sp>
        <p:nvSpPr>
          <p:cNvPr id="17" name="Shape 14"/>
          <p:cNvSpPr/>
          <p:nvPr/>
        </p:nvSpPr>
        <p:spPr>
          <a:xfrm>
            <a:off x="640080" y="5257800"/>
            <a:ext cx="3657600" cy="1097280"/>
          </a:xfrm>
          <a:prstGeom prst="roundRect">
            <a:avLst>
              <a:gd name="adj" fmla="val 8333"/>
            </a:avLst>
          </a:prstGeom>
          <a:solidFill>
            <a:srgbClr val="1B323C"/>
          </a:solidFill>
          <a:ln w="9525">
            <a:solidFill>
              <a:srgbClr val="2C4A56"/>
            </a:solidFill>
            <a:prstDash val="solid"/>
          </a:ln>
        </p:spPr>
      </p:sp>
      <p:sp>
        <p:nvSpPr>
          <p:cNvPr id="18" name="Text 15"/>
          <p:cNvSpPr txBox="1"/>
          <p:nvPr/>
        </p:nvSpPr>
        <p:spPr>
          <a:xfrm>
            <a:off x="841248" y="5385816"/>
            <a:ext cx="3255264" cy="237744"/>
          </a:xfrm>
          <a:prstGeom prst="rect">
            <a:avLst/>
          </a:prstGeom>
          <a:noFill/>
          <a:ln/>
        </p:spPr>
        <p:txBody>
          <a:bodyPr wrap="square" lIns="0" tIns="0" rIns="0" bIns="0" rtlCol="0" anchor="ctr"/>
          <a:lstStyle/>
          <a:p>
            <a:pPr indent="0" marL="0">
              <a:buNone/>
            </a:pPr>
            <a:r>
              <a:rPr lang="en-US" sz="950" b="1" spc="200" kern="0" dirty="0">
                <a:solidFill>
                  <a:srgbClr val="3A9D6E"/>
                </a:solidFill>
                <a:latin typeface="Calibri" pitchFamily="34" charset="0"/>
                <a:ea typeface="Calibri" pitchFamily="34" charset="-122"/>
                <a:cs typeface="Calibri" pitchFamily="34" charset="-120"/>
              </a:rPr>
              <a:t>SEMUA BAHAN KEKAL DI</a:t>
            </a:r>
            <a:endParaRPr lang="en-US" sz="950" dirty="0"/>
          </a:p>
        </p:txBody>
      </p:sp>
      <p:sp>
        <p:nvSpPr>
          <p:cNvPr id="19" name="Text 16"/>
          <p:cNvSpPr txBox="1"/>
          <p:nvPr/>
        </p:nvSpPr>
        <p:spPr>
          <a:xfrm>
            <a:off x="841248" y="5641848"/>
            <a:ext cx="3255264" cy="384048"/>
          </a:xfrm>
          <a:prstGeom prst="rect">
            <a:avLst/>
          </a:prstGeom>
          <a:noFill/>
          <a:ln/>
        </p:spPr>
        <p:txBody>
          <a:bodyPr wrap="square" lIns="0" tIns="0" rIns="0" bIns="0" rtlCol="0" anchor="ctr"/>
          <a:lstStyle/>
          <a:p>
            <a:pPr indent="0" marL="0">
              <a:buNone/>
            </a:pPr>
            <a:r>
              <a:rPr lang="en-US" sz="1500" b="1" dirty="0">
                <a:solidFill>
                  <a:srgbClr val="F2F6F5"/>
                </a:solidFill>
                <a:latin typeface="Calibri" pitchFamily="34" charset="0"/>
                <a:ea typeface="Calibri" pitchFamily="34" charset="-122"/>
                <a:cs typeface="Calibri" pitchFamily="34" charset="-120"/>
              </a:rPr>
              <a:t>skdsza.tsapps.my</a:t>
            </a:r>
            <a:endParaRPr lang="en-US" sz="1500" dirty="0"/>
          </a:p>
        </p:txBody>
      </p:sp>
      <p:sp>
        <p:nvSpPr>
          <p:cNvPr id="20" name="Text 17"/>
          <p:cNvSpPr txBox="1"/>
          <p:nvPr/>
        </p:nvSpPr>
        <p:spPr>
          <a:xfrm>
            <a:off x="841248" y="6025896"/>
            <a:ext cx="3255264" cy="292608"/>
          </a:xfrm>
          <a:prstGeom prst="rect">
            <a:avLst/>
          </a:prstGeom>
          <a:noFill/>
          <a:ln/>
        </p:spPr>
        <p:txBody>
          <a:bodyPr wrap="square" lIns="0" tIns="0" rIns="0" bIns="0" rtlCol="0" anchor="ctr"/>
          <a:lstStyle/>
          <a:p>
            <a:pPr indent="0" marL="0">
              <a:buNone/>
            </a:pPr>
            <a:r>
              <a:rPr lang="en-US" sz="1050" dirty="0">
                <a:solidFill>
                  <a:srgbClr val="A9BBC0"/>
                </a:solidFill>
                <a:latin typeface="Calibri" pitchFamily="34" charset="0"/>
                <a:ea typeface="Calibri" pitchFamily="34" charset="-122"/>
                <a:cs typeface="Calibri" pitchFamily="34" charset="-120"/>
              </a:rPr>
              <a:t>Aktiviti · Pelan Kelas Saya · Prompt · Pameran</a:t>
            </a:r>
            <a:endParaRPr lang="en-US" sz="1050" dirty="0"/>
          </a:p>
        </p:txBody>
      </p:sp>
      <p:sp>
        <p:nvSpPr>
          <p:cNvPr id="21" name="Shape 18"/>
          <p:cNvSpPr/>
          <p:nvPr/>
        </p:nvSpPr>
        <p:spPr>
          <a:xfrm>
            <a:off x="4480560" y="5257800"/>
            <a:ext cx="3749040" cy="1097280"/>
          </a:xfrm>
          <a:prstGeom prst="roundRect">
            <a:avLst>
              <a:gd name="adj" fmla="val 8333"/>
            </a:avLst>
          </a:prstGeom>
          <a:solidFill>
            <a:srgbClr val="1B323C"/>
          </a:solidFill>
          <a:ln w="9525">
            <a:solidFill>
              <a:srgbClr val="2C4A56"/>
            </a:solidFill>
            <a:prstDash val="solid"/>
          </a:ln>
        </p:spPr>
      </p:sp>
      <p:sp>
        <p:nvSpPr>
          <p:cNvPr id="22" name="Text 19"/>
          <p:cNvSpPr txBox="1"/>
          <p:nvPr/>
        </p:nvSpPr>
        <p:spPr>
          <a:xfrm>
            <a:off x="4681728" y="5385816"/>
            <a:ext cx="3346704" cy="237744"/>
          </a:xfrm>
          <a:prstGeom prst="rect">
            <a:avLst/>
          </a:prstGeom>
          <a:noFill/>
          <a:ln/>
        </p:spPr>
        <p:txBody>
          <a:bodyPr wrap="square" lIns="0" tIns="0" rIns="0" bIns="0" rtlCol="0" anchor="ctr"/>
          <a:lstStyle/>
          <a:p>
            <a:pPr indent="0" marL="0">
              <a:buNone/>
            </a:pPr>
            <a:r>
              <a:rPr lang="en-US" sz="950" b="1" spc="200" kern="0" dirty="0">
                <a:solidFill>
                  <a:srgbClr val="E0A82E"/>
                </a:solidFill>
                <a:latin typeface="Calibri" pitchFamily="34" charset="0"/>
                <a:ea typeface="Calibri" pitchFamily="34" charset="-122"/>
                <a:cs typeface="Calibri" pitchFamily="34" charset="-120"/>
              </a:rPr>
              <a:t>TERIMA KASIH</a:t>
            </a:r>
            <a:endParaRPr lang="en-US" sz="950" dirty="0"/>
          </a:p>
        </p:txBody>
      </p:sp>
      <p:sp>
        <p:nvSpPr>
          <p:cNvPr id="23" name="Text 20"/>
          <p:cNvSpPr txBox="1"/>
          <p:nvPr/>
        </p:nvSpPr>
        <p:spPr>
          <a:xfrm>
            <a:off x="4681728" y="5641848"/>
            <a:ext cx="3346704" cy="384048"/>
          </a:xfrm>
          <a:prstGeom prst="rect">
            <a:avLst/>
          </a:prstGeom>
          <a:noFill/>
          <a:ln/>
        </p:spPr>
        <p:txBody>
          <a:bodyPr wrap="square" lIns="0" tIns="0" rIns="0" bIns="0" rtlCol="0" anchor="ctr"/>
          <a:lstStyle/>
          <a:p>
            <a:pPr indent="0" marL="0">
              <a:buNone/>
            </a:pPr>
            <a:r>
              <a:rPr lang="en-US" sz="1500" b="1" dirty="0">
                <a:solidFill>
                  <a:srgbClr val="F2F6F5"/>
                </a:solidFill>
                <a:latin typeface="Calibri" pitchFamily="34" charset="0"/>
                <a:ea typeface="Calibri" pitchFamily="34" charset="-122"/>
                <a:cs typeface="Calibri" pitchFamily="34" charset="-120"/>
              </a:rPr>
              <a:t>Ts. Ashraf bin Naim</a:t>
            </a:r>
            <a:endParaRPr lang="en-US" sz="1500" dirty="0"/>
          </a:p>
        </p:txBody>
      </p:sp>
      <p:sp>
        <p:nvSpPr>
          <p:cNvPr id="24" name="Text 21"/>
          <p:cNvSpPr txBox="1"/>
          <p:nvPr/>
        </p:nvSpPr>
        <p:spPr>
          <a:xfrm>
            <a:off x="4681728" y="6025896"/>
            <a:ext cx="3346704" cy="292608"/>
          </a:xfrm>
          <a:prstGeom prst="rect">
            <a:avLst/>
          </a:prstGeom>
          <a:noFill/>
          <a:ln/>
        </p:spPr>
        <p:txBody>
          <a:bodyPr wrap="square" lIns="0" tIns="0" rIns="0" bIns="0" rtlCol="0" anchor="ctr"/>
          <a:lstStyle/>
          <a:p>
            <a:pPr indent="0" marL="0">
              <a:buNone/>
            </a:pPr>
            <a:r>
              <a:rPr lang="en-US" sz="1050" dirty="0">
                <a:solidFill>
                  <a:srgbClr val="A9BBC0"/>
                </a:solidFill>
                <a:latin typeface="Calibri" pitchFamily="34" charset="0"/>
                <a:ea typeface="Calibri" pitchFamily="34" charset="-122"/>
                <a:cs typeface="Calibri" pitchFamily="34" charset="-120"/>
              </a:rPr>
              <a:t>PPD Kluang · Hubungi melalui LMS</a:t>
            </a:r>
            <a:endParaRPr lang="en-US" sz="1050" dirty="0"/>
          </a:p>
        </p:txBody>
      </p:sp>
      <p:sp>
        <p:nvSpPr>
          <p:cNvPr id="25"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6"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Penutup  ·  30 / 30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3A9D6E"/>
                </a:solidFill>
                <a:latin typeface="Calibri" pitchFamily="34" charset="0"/>
                <a:ea typeface="Calibri" pitchFamily="34" charset="-122"/>
                <a:cs typeface="Calibri" pitchFamily="34" charset="-120"/>
              </a:rPr>
              <a:t>PEMBUKAAN</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Buka LMS Sekarang</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Semua langkah, prompt sedia salin dan bahan ada di dalamnya. LMS kekal dibuka selepas bengkel.</a:t>
            </a:r>
            <a:endParaRPr lang="en-US" sz="1350" dirty="0"/>
          </a:p>
        </p:txBody>
      </p:sp>
      <p:sp>
        <p:nvSpPr>
          <p:cNvPr id="5" name="Shape 3"/>
          <p:cNvSpPr/>
          <p:nvPr/>
        </p:nvSpPr>
        <p:spPr>
          <a:xfrm>
            <a:off x="640080" y="1874520"/>
            <a:ext cx="6035040" cy="822960"/>
          </a:xfrm>
          <a:prstGeom prst="roundRect">
            <a:avLst>
              <a:gd name="adj" fmla="val 11111"/>
            </a:avLst>
          </a:prstGeom>
          <a:solidFill>
            <a:srgbClr val="F6F8F7"/>
          </a:solidFill>
          <a:ln w="9525">
            <a:solidFill>
              <a:srgbClr val="DCE5E3"/>
            </a:solidFill>
            <a:prstDash val="solid"/>
          </a:ln>
        </p:spPr>
      </p:sp>
      <p:sp>
        <p:nvSpPr>
          <p:cNvPr id="6" name="Shape 4"/>
          <p:cNvSpPr/>
          <p:nvPr/>
        </p:nvSpPr>
        <p:spPr>
          <a:xfrm>
            <a:off x="822960" y="2084832"/>
            <a:ext cx="402336" cy="402336"/>
          </a:xfrm>
          <a:prstGeom prst="ellipse">
            <a:avLst/>
          </a:prstGeom>
          <a:solidFill>
            <a:srgbClr val="FFFFFF"/>
          </a:solidFill>
          <a:ln w="25400">
            <a:solidFill>
              <a:srgbClr val="3A9D6E"/>
            </a:solidFill>
            <a:prstDash val="solid"/>
          </a:ln>
        </p:spPr>
      </p:sp>
      <p:sp>
        <p:nvSpPr>
          <p:cNvPr id="7" name="Text 5"/>
          <p:cNvSpPr txBox="1"/>
          <p:nvPr/>
        </p:nvSpPr>
        <p:spPr>
          <a:xfrm>
            <a:off x="822960" y="2084832"/>
            <a:ext cx="402336" cy="402336"/>
          </a:xfrm>
          <a:prstGeom prst="rect">
            <a:avLst/>
          </a:prstGeom>
          <a:noFill/>
          <a:ln/>
        </p:spPr>
        <p:txBody>
          <a:bodyPr wrap="square" lIns="0" tIns="0" rIns="0" bIns="0" rtlCol="0" anchor="ctr"/>
          <a:lstStyle/>
          <a:p>
            <a:pPr algn="ctr" indent="0" marL="0">
              <a:buNone/>
            </a:pPr>
            <a:r>
              <a:rPr lang="en-US" sz="1496" b="1" dirty="0">
                <a:solidFill>
                  <a:srgbClr val="3A9D6E"/>
                </a:solidFill>
                <a:latin typeface="Calibri" pitchFamily="34" charset="0"/>
                <a:ea typeface="Calibri" pitchFamily="34" charset="-122"/>
                <a:cs typeface="Calibri" pitchFamily="34" charset="-120"/>
              </a:rPr>
              <a:t>1</a:t>
            </a:r>
            <a:endParaRPr lang="en-US" sz="1496" dirty="0"/>
          </a:p>
        </p:txBody>
      </p:sp>
      <p:pic>
        <p:nvPicPr>
          <p:cNvPr id="8" name="Image 0" descr="icons/user-sea.png">    </p:cNvPr>
          <p:cNvPicPr>
            <a:picLocks noChangeAspect="1"/>
          </p:cNvPicPr>
          <p:nvPr/>
        </p:nvPicPr>
        <p:blipFill>
          <a:blip r:embed="rId2"/>
          <a:stretch>
            <a:fillRect/>
          </a:stretch>
        </p:blipFill>
        <p:spPr>
          <a:xfrm>
            <a:off x="1417320" y="2121408"/>
            <a:ext cx="329184" cy="329184"/>
          </a:xfrm>
          <a:prstGeom prst="rect">
            <a:avLst/>
          </a:prstGeom>
        </p:spPr>
      </p:pic>
      <p:sp>
        <p:nvSpPr>
          <p:cNvPr id="9" name="Text 6"/>
          <p:cNvSpPr txBox="1"/>
          <p:nvPr/>
        </p:nvSpPr>
        <p:spPr>
          <a:xfrm>
            <a:off x="1920240" y="1984248"/>
            <a:ext cx="4572000" cy="310896"/>
          </a:xfrm>
          <a:prstGeom prst="rect">
            <a:avLst/>
          </a:prstGeom>
          <a:noFill/>
          <a:ln/>
        </p:spPr>
        <p:txBody>
          <a:bodyPr wrap="square" lIns="0" tIns="0" rIns="0" bIns="0" rtlCol="0" anchor="ctr"/>
          <a:lstStyle/>
          <a:p>
            <a:pPr indent="0" marL="0">
              <a:buNone/>
            </a:pPr>
            <a:r>
              <a:rPr lang="en-US" sz="1350" b="1" dirty="0">
                <a:solidFill>
                  <a:srgbClr val="15262B"/>
                </a:solidFill>
                <a:latin typeface="Calibri" pitchFamily="34" charset="0"/>
                <a:ea typeface="Calibri" pitchFamily="34" charset="-122"/>
                <a:cs typeface="Calibri" pitchFamily="34" charset="-120"/>
              </a:rPr>
              <a:t>Daftar nama</a:t>
            </a:r>
            <a:endParaRPr lang="en-US" sz="1350" dirty="0"/>
          </a:p>
        </p:txBody>
      </p:sp>
      <p:sp>
        <p:nvSpPr>
          <p:cNvPr id="10" name="Text 7"/>
          <p:cNvSpPr txBox="1"/>
          <p:nvPr/>
        </p:nvSpPr>
        <p:spPr>
          <a:xfrm>
            <a:off x="1920240" y="2295144"/>
            <a:ext cx="4572000" cy="310896"/>
          </a:xfrm>
          <a:prstGeom prst="rect">
            <a:avLst/>
          </a:prstGeom>
          <a:noFill/>
          <a:ln/>
        </p:spPr>
        <p:txBody>
          <a:bodyPr wrap="square" lIns="0" tIns="0" rIns="0" bIns="0" rtlCol="0" anchor="ctr"/>
          <a:lstStyle/>
          <a:p>
            <a:pPr indent="0" marL="0">
              <a:buNone/>
            </a:pPr>
            <a:r>
              <a:rPr lang="en-US" sz="1050" dirty="0">
                <a:solidFill>
                  <a:srgbClr val="5B6E75"/>
                </a:solidFill>
                <a:latin typeface="Calibri" pitchFamily="34" charset="0"/>
                <a:ea typeface="Calibri" pitchFamily="34" charset="-122"/>
                <a:cs typeface="Calibri" pitchFamily="34" charset="-120"/>
              </a:rPr>
              <a:t>Taip nama dan subjek; progres anda disimpan.</a:t>
            </a:r>
            <a:endParaRPr lang="en-US" sz="1050" dirty="0"/>
          </a:p>
        </p:txBody>
      </p:sp>
      <p:sp>
        <p:nvSpPr>
          <p:cNvPr id="11" name="Shape 8"/>
          <p:cNvSpPr/>
          <p:nvPr/>
        </p:nvSpPr>
        <p:spPr>
          <a:xfrm>
            <a:off x="640080" y="2834640"/>
            <a:ext cx="6035040" cy="822960"/>
          </a:xfrm>
          <a:prstGeom prst="roundRect">
            <a:avLst>
              <a:gd name="adj" fmla="val 11111"/>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12" name="Shape 9"/>
          <p:cNvSpPr/>
          <p:nvPr/>
        </p:nvSpPr>
        <p:spPr>
          <a:xfrm>
            <a:off x="822960" y="3044952"/>
            <a:ext cx="402336" cy="402336"/>
          </a:xfrm>
          <a:prstGeom prst="ellipse">
            <a:avLst/>
          </a:prstGeom>
          <a:solidFill>
            <a:srgbClr val="FFFFFF"/>
          </a:solidFill>
          <a:ln w="25400">
            <a:solidFill>
              <a:srgbClr val="3A9D6E"/>
            </a:solidFill>
            <a:prstDash val="solid"/>
          </a:ln>
        </p:spPr>
      </p:sp>
      <p:sp>
        <p:nvSpPr>
          <p:cNvPr id="13" name="Text 10"/>
          <p:cNvSpPr txBox="1"/>
          <p:nvPr/>
        </p:nvSpPr>
        <p:spPr>
          <a:xfrm>
            <a:off x="822960" y="3044952"/>
            <a:ext cx="402336" cy="402336"/>
          </a:xfrm>
          <a:prstGeom prst="rect">
            <a:avLst/>
          </a:prstGeom>
          <a:noFill/>
          <a:ln/>
        </p:spPr>
        <p:txBody>
          <a:bodyPr wrap="square" lIns="0" tIns="0" rIns="0" bIns="0" rtlCol="0" anchor="ctr"/>
          <a:lstStyle/>
          <a:p>
            <a:pPr algn="ctr" indent="0" marL="0">
              <a:buNone/>
            </a:pPr>
            <a:r>
              <a:rPr lang="en-US" sz="1496" b="1" dirty="0">
                <a:solidFill>
                  <a:srgbClr val="3A9D6E"/>
                </a:solidFill>
                <a:latin typeface="Calibri" pitchFamily="34" charset="0"/>
                <a:ea typeface="Calibri" pitchFamily="34" charset="-122"/>
                <a:cs typeface="Calibri" pitchFamily="34" charset="-120"/>
              </a:rPr>
              <a:t>2</a:t>
            </a:r>
            <a:endParaRPr lang="en-US" sz="1496" dirty="0"/>
          </a:p>
        </p:txBody>
      </p:sp>
      <p:pic>
        <p:nvPicPr>
          <p:cNvPr id="14" name="Image 1" descr="icons/progress-sea.png">    </p:cNvPr>
          <p:cNvPicPr>
            <a:picLocks noChangeAspect="1"/>
          </p:cNvPicPr>
          <p:nvPr/>
        </p:nvPicPr>
        <p:blipFill>
          <a:blip r:embed="rId3"/>
          <a:stretch>
            <a:fillRect/>
          </a:stretch>
        </p:blipFill>
        <p:spPr>
          <a:xfrm>
            <a:off x="1417320" y="3081528"/>
            <a:ext cx="329184" cy="329184"/>
          </a:xfrm>
          <a:prstGeom prst="rect">
            <a:avLst/>
          </a:prstGeom>
        </p:spPr>
      </p:pic>
      <p:sp>
        <p:nvSpPr>
          <p:cNvPr id="15" name="Text 11"/>
          <p:cNvSpPr txBox="1"/>
          <p:nvPr/>
        </p:nvSpPr>
        <p:spPr>
          <a:xfrm>
            <a:off x="1920240" y="2944368"/>
            <a:ext cx="4572000" cy="310896"/>
          </a:xfrm>
          <a:prstGeom prst="rect">
            <a:avLst/>
          </a:prstGeom>
          <a:noFill/>
          <a:ln/>
        </p:spPr>
        <p:txBody>
          <a:bodyPr wrap="square" lIns="0" tIns="0" rIns="0" bIns="0" rtlCol="0" anchor="ctr"/>
          <a:lstStyle/>
          <a:p>
            <a:pPr indent="0" marL="0">
              <a:buNone/>
            </a:pPr>
            <a:r>
              <a:rPr lang="en-US" sz="1350" b="1" dirty="0">
                <a:solidFill>
                  <a:srgbClr val="15262B"/>
                </a:solidFill>
                <a:latin typeface="Calibri" pitchFamily="34" charset="0"/>
                <a:ea typeface="Calibri" pitchFamily="34" charset="-122"/>
                <a:cs typeface="Calibri" pitchFamily="34" charset="-120"/>
              </a:rPr>
              <a:t>Empat aktiviti berpandu</a:t>
            </a:r>
            <a:endParaRPr lang="en-US" sz="1350" dirty="0"/>
          </a:p>
        </p:txBody>
      </p:sp>
      <p:sp>
        <p:nvSpPr>
          <p:cNvPr id="16" name="Text 12"/>
          <p:cNvSpPr txBox="1"/>
          <p:nvPr/>
        </p:nvSpPr>
        <p:spPr>
          <a:xfrm>
            <a:off x="1920240" y="3255264"/>
            <a:ext cx="4572000" cy="310896"/>
          </a:xfrm>
          <a:prstGeom prst="rect">
            <a:avLst/>
          </a:prstGeom>
          <a:noFill/>
          <a:ln/>
        </p:spPr>
        <p:txBody>
          <a:bodyPr wrap="square" lIns="0" tIns="0" rIns="0" bIns="0" rtlCol="0" anchor="ctr"/>
          <a:lstStyle/>
          <a:p>
            <a:pPr indent="0" marL="0">
              <a:buNone/>
            </a:pPr>
            <a:r>
              <a:rPr lang="en-US" sz="1050" dirty="0">
                <a:solidFill>
                  <a:srgbClr val="5B6E75"/>
                </a:solidFill>
                <a:latin typeface="Calibri" pitchFamily="34" charset="0"/>
                <a:ea typeface="Calibri" pitchFamily="34" charset="-122"/>
                <a:cs typeface="Calibri" pitchFamily="34" charset="-120"/>
              </a:rPr>
              <a:t>Aliran ikon langkah demi langkah, kemudian satu halaman Pelan Kelas Saya.</a:t>
            </a:r>
            <a:endParaRPr lang="en-US" sz="1050" dirty="0"/>
          </a:p>
        </p:txBody>
      </p:sp>
      <p:sp>
        <p:nvSpPr>
          <p:cNvPr id="17" name="Shape 13"/>
          <p:cNvSpPr/>
          <p:nvPr/>
        </p:nvSpPr>
        <p:spPr>
          <a:xfrm>
            <a:off x="640080" y="3794760"/>
            <a:ext cx="6035040" cy="822960"/>
          </a:xfrm>
          <a:prstGeom prst="roundRect">
            <a:avLst>
              <a:gd name="adj" fmla="val 11111"/>
            </a:avLst>
          </a:prstGeom>
          <a:solidFill>
            <a:srgbClr val="F6F8F7"/>
          </a:solidFill>
          <a:ln w="9525">
            <a:solidFill>
              <a:srgbClr val="DCE5E3"/>
            </a:solidFill>
            <a:prstDash val="solid"/>
          </a:ln>
        </p:spPr>
      </p:sp>
      <p:sp>
        <p:nvSpPr>
          <p:cNvPr id="18" name="Shape 14"/>
          <p:cNvSpPr/>
          <p:nvPr/>
        </p:nvSpPr>
        <p:spPr>
          <a:xfrm>
            <a:off x="822960" y="4005072"/>
            <a:ext cx="402336" cy="402336"/>
          </a:xfrm>
          <a:prstGeom prst="ellipse">
            <a:avLst/>
          </a:prstGeom>
          <a:solidFill>
            <a:srgbClr val="FFFFFF"/>
          </a:solidFill>
          <a:ln w="25400">
            <a:solidFill>
              <a:srgbClr val="3A9D6E"/>
            </a:solidFill>
            <a:prstDash val="solid"/>
          </a:ln>
        </p:spPr>
      </p:sp>
      <p:sp>
        <p:nvSpPr>
          <p:cNvPr id="19" name="Text 15"/>
          <p:cNvSpPr txBox="1"/>
          <p:nvPr/>
        </p:nvSpPr>
        <p:spPr>
          <a:xfrm>
            <a:off x="822960" y="4005072"/>
            <a:ext cx="402336" cy="402336"/>
          </a:xfrm>
          <a:prstGeom prst="rect">
            <a:avLst/>
          </a:prstGeom>
          <a:noFill/>
          <a:ln/>
        </p:spPr>
        <p:txBody>
          <a:bodyPr wrap="square" lIns="0" tIns="0" rIns="0" bIns="0" rtlCol="0" anchor="ctr"/>
          <a:lstStyle/>
          <a:p>
            <a:pPr algn="ctr" indent="0" marL="0">
              <a:buNone/>
            </a:pPr>
            <a:r>
              <a:rPr lang="en-US" sz="1496" b="1" dirty="0">
                <a:solidFill>
                  <a:srgbClr val="3A9D6E"/>
                </a:solidFill>
                <a:latin typeface="Calibri" pitchFamily="34" charset="0"/>
                <a:ea typeface="Calibri" pitchFamily="34" charset="-122"/>
                <a:cs typeface="Calibri" pitchFamily="34" charset="-120"/>
              </a:rPr>
              <a:t>3</a:t>
            </a:r>
            <a:endParaRPr lang="en-US" sz="1496" dirty="0"/>
          </a:p>
        </p:txBody>
      </p:sp>
      <p:pic>
        <p:nvPicPr>
          <p:cNvPr id="20" name="Image 2" descr="icons/file-sea.png">    </p:cNvPr>
          <p:cNvPicPr>
            <a:picLocks noChangeAspect="1"/>
          </p:cNvPicPr>
          <p:nvPr/>
        </p:nvPicPr>
        <p:blipFill>
          <a:blip r:embed="rId4"/>
          <a:stretch>
            <a:fillRect/>
          </a:stretch>
        </p:blipFill>
        <p:spPr>
          <a:xfrm>
            <a:off x="1417320" y="4041648"/>
            <a:ext cx="329184" cy="329184"/>
          </a:xfrm>
          <a:prstGeom prst="rect">
            <a:avLst/>
          </a:prstGeom>
        </p:spPr>
      </p:pic>
      <p:sp>
        <p:nvSpPr>
          <p:cNvPr id="21" name="Text 16"/>
          <p:cNvSpPr txBox="1"/>
          <p:nvPr/>
        </p:nvSpPr>
        <p:spPr>
          <a:xfrm>
            <a:off x="1920240" y="3904488"/>
            <a:ext cx="4572000" cy="310896"/>
          </a:xfrm>
          <a:prstGeom prst="rect">
            <a:avLst/>
          </a:prstGeom>
          <a:noFill/>
          <a:ln/>
        </p:spPr>
        <p:txBody>
          <a:bodyPr wrap="square" lIns="0" tIns="0" rIns="0" bIns="0" rtlCol="0" anchor="ctr"/>
          <a:lstStyle/>
          <a:p>
            <a:pPr indent="0" marL="0">
              <a:buNone/>
            </a:pPr>
            <a:r>
              <a:rPr lang="en-US" sz="1350" b="1" dirty="0">
                <a:solidFill>
                  <a:srgbClr val="15262B"/>
                </a:solidFill>
                <a:latin typeface="Calibri" pitchFamily="34" charset="0"/>
                <a:ea typeface="Calibri" pitchFamily="34" charset="-122"/>
                <a:cs typeface="Calibri" pitchFamily="34" charset="-120"/>
              </a:rPr>
              <a:t>Sumber disediakan</a:t>
            </a:r>
            <a:endParaRPr lang="en-US" sz="1350" dirty="0"/>
          </a:p>
        </p:txBody>
      </p:sp>
      <p:sp>
        <p:nvSpPr>
          <p:cNvPr id="22" name="Text 17"/>
          <p:cNvSpPr txBox="1"/>
          <p:nvPr/>
        </p:nvSpPr>
        <p:spPr>
          <a:xfrm>
            <a:off x="1920240" y="4215384"/>
            <a:ext cx="4572000" cy="310896"/>
          </a:xfrm>
          <a:prstGeom prst="rect">
            <a:avLst/>
          </a:prstGeom>
          <a:noFill/>
          <a:ln/>
        </p:spPr>
        <p:txBody>
          <a:bodyPr wrap="square" lIns="0" tIns="0" rIns="0" bIns="0" rtlCol="0" anchor="ctr"/>
          <a:lstStyle/>
          <a:p>
            <a:pPr indent="0" marL="0">
              <a:buNone/>
            </a:pPr>
            <a:r>
              <a:rPr lang="en-US" sz="1050" dirty="0">
                <a:solidFill>
                  <a:srgbClr val="5B6E75"/>
                </a:solidFill>
                <a:latin typeface="Calibri" pitchFamily="34" charset="0"/>
                <a:ea typeface="Calibri" pitchFamily="34" charset="-122"/>
                <a:cs typeface="Calibri" pitchFamily="34" charset="-120"/>
              </a:rPr>
              <a:t>Buku Teks Sains T4 Unit 2 (PDF) sedia muat turun.</a:t>
            </a:r>
            <a:endParaRPr lang="en-US" sz="1050" dirty="0"/>
          </a:p>
        </p:txBody>
      </p:sp>
      <p:sp>
        <p:nvSpPr>
          <p:cNvPr id="23" name="Shape 18"/>
          <p:cNvSpPr/>
          <p:nvPr/>
        </p:nvSpPr>
        <p:spPr>
          <a:xfrm>
            <a:off x="640080" y="4754880"/>
            <a:ext cx="6035040" cy="822960"/>
          </a:xfrm>
          <a:prstGeom prst="roundRect">
            <a:avLst>
              <a:gd name="adj" fmla="val 11111"/>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24" name="Shape 19"/>
          <p:cNvSpPr/>
          <p:nvPr/>
        </p:nvSpPr>
        <p:spPr>
          <a:xfrm>
            <a:off x="822960" y="4965192"/>
            <a:ext cx="402336" cy="402336"/>
          </a:xfrm>
          <a:prstGeom prst="ellipse">
            <a:avLst/>
          </a:prstGeom>
          <a:solidFill>
            <a:srgbClr val="FFFFFF"/>
          </a:solidFill>
          <a:ln w="25400">
            <a:solidFill>
              <a:srgbClr val="3A9D6E"/>
            </a:solidFill>
            <a:prstDash val="solid"/>
          </a:ln>
        </p:spPr>
      </p:sp>
      <p:sp>
        <p:nvSpPr>
          <p:cNvPr id="25" name="Text 20"/>
          <p:cNvSpPr txBox="1"/>
          <p:nvPr/>
        </p:nvSpPr>
        <p:spPr>
          <a:xfrm>
            <a:off x="822960" y="4965192"/>
            <a:ext cx="402336" cy="402336"/>
          </a:xfrm>
          <a:prstGeom prst="rect">
            <a:avLst/>
          </a:prstGeom>
          <a:noFill/>
          <a:ln/>
        </p:spPr>
        <p:txBody>
          <a:bodyPr wrap="square" lIns="0" tIns="0" rIns="0" bIns="0" rtlCol="0" anchor="ctr"/>
          <a:lstStyle/>
          <a:p>
            <a:pPr algn="ctr" indent="0" marL="0">
              <a:buNone/>
            </a:pPr>
            <a:r>
              <a:rPr lang="en-US" sz="1496" b="1" dirty="0">
                <a:solidFill>
                  <a:srgbClr val="3A9D6E"/>
                </a:solidFill>
                <a:latin typeface="Calibri" pitchFamily="34" charset="0"/>
                <a:ea typeface="Calibri" pitchFamily="34" charset="-122"/>
                <a:cs typeface="Calibri" pitchFamily="34" charset="-120"/>
              </a:rPr>
              <a:t>4</a:t>
            </a:r>
            <a:endParaRPr lang="en-US" sz="1496" dirty="0"/>
          </a:p>
        </p:txBody>
      </p:sp>
      <p:pic>
        <p:nvPicPr>
          <p:cNvPr id="26" name="Image 3" descr="icons/gallery-sea.png">    </p:cNvPr>
          <p:cNvPicPr>
            <a:picLocks noChangeAspect="1"/>
          </p:cNvPicPr>
          <p:nvPr/>
        </p:nvPicPr>
        <p:blipFill>
          <a:blip r:embed="rId5"/>
          <a:stretch>
            <a:fillRect/>
          </a:stretch>
        </p:blipFill>
        <p:spPr>
          <a:xfrm>
            <a:off x="1417320" y="5001768"/>
            <a:ext cx="329184" cy="329184"/>
          </a:xfrm>
          <a:prstGeom prst="rect">
            <a:avLst/>
          </a:prstGeom>
        </p:spPr>
      </p:pic>
      <p:sp>
        <p:nvSpPr>
          <p:cNvPr id="27" name="Text 21"/>
          <p:cNvSpPr txBox="1"/>
          <p:nvPr/>
        </p:nvSpPr>
        <p:spPr>
          <a:xfrm>
            <a:off x="1920240" y="4864608"/>
            <a:ext cx="4572000" cy="310896"/>
          </a:xfrm>
          <a:prstGeom prst="rect">
            <a:avLst/>
          </a:prstGeom>
          <a:noFill/>
          <a:ln/>
        </p:spPr>
        <p:txBody>
          <a:bodyPr wrap="square" lIns="0" tIns="0" rIns="0" bIns="0" rtlCol="0" anchor="ctr"/>
          <a:lstStyle/>
          <a:p>
            <a:pPr indent="0" marL="0">
              <a:buNone/>
            </a:pPr>
            <a:r>
              <a:rPr lang="en-US" sz="1350" b="1" dirty="0">
                <a:solidFill>
                  <a:srgbClr val="15262B"/>
                </a:solidFill>
                <a:latin typeface="Calibri" pitchFamily="34" charset="0"/>
                <a:ea typeface="Calibri" pitchFamily="34" charset="-122"/>
                <a:cs typeface="Calibri" pitchFamily="34" charset="-120"/>
              </a:rPr>
              <a:t>Ruang Pameran</a:t>
            </a:r>
            <a:endParaRPr lang="en-US" sz="1350" dirty="0"/>
          </a:p>
        </p:txBody>
      </p:sp>
      <p:sp>
        <p:nvSpPr>
          <p:cNvPr id="28" name="Text 22"/>
          <p:cNvSpPr txBox="1"/>
          <p:nvPr/>
        </p:nvSpPr>
        <p:spPr>
          <a:xfrm>
            <a:off x="1920240" y="5175504"/>
            <a:ext cx="4572000" cy="310896"/>
          </a:xfrm>
          <a:prstGeom prst="rect">
            <a:avLst/>
          </a:prstGeom>
          <a:noFill/>
          <a:ln/>
        </p:spPr>
        <p:txBody>
          <a:bodyPr wrap="square" lIns="0" tIns="0" rIns="0" bIns="0" rtlCol="0" anchor="ctr"/>
          <a:lstStyle/>
          <a:p>
            <a:pPr indent="0" marL="0">
              <a:buNone/>
            </a:pPr>
            <a:r>
              <a:rPr lang="en-US" sz="1050" dirty="0">
                <a:solidFill>
                  <a:srgbClr val="5B6E75"/>
                </a:solidFill>
                <a:latin typeface="Calibri" pitchFamily="34" charset="0"/>
                <a:ea typeface="Calibri" pitchFamily="34" charset="-122"/>
                <a:cs typeface="Calibri" pitchFamily="34" charset="-120"/>
              </a:rPr>
              <a:t>Hantar pautan hasil; kita tayang di skrin.</a:t>
            </a:r>
            <a:endParaRPr lang="en-US" sz="1050" dirty="0"/>
          </a:p>
        </p:txBody>
      </p:sp>
      <p:sp>
        <p:nvSpPr>
          <p:cNvPr id="29" name="Shape 23"/>
          <p:cNvSpPr/>
          <p:nvPr/>
        </p:nvSpPr>
        <p:spPr>
          <a:xfrm>
            <a:off x="6995160" y="1874520"/>
            <a:ext cx="4553712" cy="3611880"/>
          </a:xfrm>
          <a:prstGeom prst="roundRect">
            <a:avLst>
              <a:gd name="adj" fmla="val 2532"/>
            </a:avLst>
          </a:prstGeom>
          <a:solidFill>
            <a:srgbClr val="E0684B"/>
          </a:solidFill>
          <a:ln/>
        </p:spPr>
      </p:sp>
      <p:sp>
        <p:nvSpPr>
          <p:cNvPr id="30" name="Text 24"/>
          <p:cNvSpPr txBox="1"/>
          <p:nvPr/>
        </p:nvSpPr>
        <p:spPr>
          <a:xfrm>
            <a:off x="6995160" y="2103120"/>
            <a:ext cx="4553712" cy="274320"/>
          </a:xfrm>
          <a:prstGeom prst="rect">
            <a:avLst/>
          </a:prstGeom>
          <a:noFill/>
          <a:ln/>
        </p:spPr>
        <p:txBody>
          <a:bodyPr wrap="square" lIns="0" tIns="0" rIns="0" bIns="0" rtlCol="0" anchor="ctr"/>
          <a:lstStyle/>
          <a:p>
            <a:pPr algn="ctr" indent="0" marL="0">
              <a:buNone/>
            </a:pPr>
            <a:r>
              <a:rPr lang="en-US" sz="1100" b="1" spc="300" kern="0" dirty="0">
                <a:solidFill>
                  <a:srgbClr val="D9F0EE"/>
                </a:solidFill>
                <a:latin typeface="Calibri" pitchFamily="34" charset="0"/>
                <a:ea typeface="Calibri" pitchFamily="34" charset="-122"/>
                <a:cs typeface="Calibri" pitchFamily="34" charset="-120"/>
              </a:rPr>
              <a:t>AKSES SISTEM</a:t>
            </a:r>
            <a:endParaRPr lang="en-US" sz="1100" dirty="0"/>
          </a:p>
        </p:txBody>
      </p:sp>
      <p:sp>
        <p:nvSpPr>
          <p:cNvPr id="31" name="Text 25"/>
          <p:cNvSpPr txBox="1"/>
          <p:nvPr/>
        </p:nvSpPr>
        <p:spPr>
          <a:xfrm>
            <a:off x="6995160" y="2395728"/>
            <a:ext cx="4553712" cy="640080"/>
          </a:xfrm>
          <a:prstGeom prst="rect">
            <a:avLst/>
          </a:prstGeom>
          <a:noFill/>
          <a:ln/>
        </p:spPr>
        <p:txBody>
          <a:bodyPr wrap="square" lIns="0" tIns="0" rIns="0" bIns="0"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skdsza.tsapps.my</a:t>
            </a:r>
            <a:endParaRPr lang="en-US" sz="3000" dirty="0"/>
          </a:p>
        </p:txBody>
      </p:sp>
      <p:sp>
        <p:nvSpPr>
          <p:cNvPr id="32" name="Shape 26"/>
          <p:cNvSpPr/>
          <p:nvPr/>
        </p:nvSpPr>
        <p:spPr>
          <a:xfrm>
            <a:off x="8449056" y="3108960"/>
            <a:ext cx="1645920" cy="1645920"/>
          </a:xfrm>
          <a:prstGeom prst="roundRect">
            <a:avLst>
              <a:gd name="adj" fmla="val 5556"/>
            </a:avLst>
          </a:prstGeom>
          <a:solidFill>
            <a:srgbClr val="FFFFFF"/>
          </a:solidFill>
          <a:ln/>
        </p:spPr>
      </p:sp>
      <p:pic>
        <p:nvPicPr>
          <p:cNvPr id="33" name="Image 4" descr="img/qr.png">    </p:cNvPr>
          <p:cNvPicPr>
            <a:picLocks noChangeAspect="1"/>
          </p:cNvPicPr>
          <p:nvPr/>
        </p:nvPicPr>
        <p:blipFill>
          <a:blip r:embed="rId6"/>
          <a:stretch>
            <a:fillRect/>
          </a:stretch>
        </p:blipFill>
        <p:spPr>
          <a:xfrm>
            <a:off x="8540496" y="3200400"/>
            <a:ext cx="1463040" cy="1463040"/>
          </a:xfrm>
          <a:prstGeom prst="rect">
            <a:avLst/>
          </a:prstGeom>
        </p:spPr>
      </p:pic>
      <p:sp>
        <p:nvSpPr>
          <p:cNvPr id="34" name="Text 27"/>
          <p:cNvSpPr txBox="1"/>
          <p:nvPr/>
        </p:nvSpPr>
        <p:spPr>
          <a:xfrm>
            <a:off x="6995160" y="4828032"/>
            <a:ext cx="4553712" cy="274320"/>
          </a:xfrm>
          <a:prstGeom prst="rect">
            <a:avLst/>
          </a:prstGeom>
          <a:noFill/>
          <a:ln/>
        </p:spPr>
        <p:txBody>
          <a:bodyPr wrap="square" lIns="0" tIns="0" rIns="0" bIns="0" rtlCol="0" anchor="ctr"/>
          <a:lstStyle/>
          <a:p>
            <a:pPr algn="ctr" indent="0" marL="0">
              <a:buNone/>
            </a:pPr>
            <a:r>
              <a:rPr lang="en-US" sz="1100" dirty="0">
                <a:solidFill>
                  <a:srgbClr val="D9F0EE"/>
                </a:solidFill>
                <a:latin typeface="Calibri" pitchFamily="34" charset="0"/>
                <a:ea typeface="Calibri" pitchFamily="34" charset="-122"/>
                <a:cs typeface="Calibri" pitchFamily="34" charset="-120"/>
              </a:rPr>
              <a:t>Imbas atau taip dalam Chrome · telefon atau laptop</a:t>
            </a:r>
            <a:endParaRPr lang="en-US" sz="1100" dirty="0"/>
          </a:p>
        </p:txBody>
      </p:sp>
      <p:sp>
        <p:nvSpPr>
          <p:cNvPr id="35" name="Text 28"/>
          <p:cNvSpPr txBox="1"/>
          <p:nvPr/>
        </p:nvSpPr>
        <p:spPr>
          <a:xfrm>
            <a:off x="6995160" y="5084064"/>
            <a:ext cx="4553712" cy="274320"/>
          </a:xfrm>
          <a:prstGeom prst="rect">
            <a:avLst/>
          </a:prstGeom>
          <a:noFill/>
          <a:ln/>
        </p:spPr>
        <p:txBody>
          <a:bodyPr wrap="square" lIns="0" tIns="0" rIns="0" bIns="0" rtlCol="0" anchor="ctr"/>
          <a:lstStyle/>
          <a:p>
            <a:pPr algn="ctr" indent="0" marL="0">
              <a:buNone/>
            </a:pPr>
            <a:r>
              <a:rPr lang="en-US" sz="1100" dirty="0">
                <a:solidFill>
                  <a:srgbClr val="D9F0EE"/>
                </a:solidFill>
                <a:latin typeface="Calibri" pitchFamily="34" charset="0"/>
                <a:ea typeface="Calibri" pitchFamily="34" charset="-122"/>
                <a:cs typeface="Calibri" pitchFamily="34" charset="-120"/>
              </a:rPr>
              <a:t>Guna akaun DELIMa untuk Notebook dan Canva</a:t>
            </a:r>
            <a:endParaRPr lang="en-US" sz="1100" dirty="0"/>
          </a:p>
        </p:txBody>
      </p:sp>
      <p:sp>
        <p:nvSpPr>
          <p:cNvPr id="36" name="Shape 29"/>
          <p:cNvSpPr/>
          <p:nvPr/>
        </p:nvSpPr>
        <p:spPr>
          <a:xfrm>
            <a:off x="10405872" y="5650992"/>
            <a:ext cx="1143000" cy="749808"/>
          </a:xfrm>
          <a:prstGeom prst="roundRect">
            <a:avLst>
              <a:gd name="adj" fmla="val 12195"/>
            </a:avLst>
          </a:prstGeom>
          <a:solidFill>
            <a:srgbClr val="FFFFFF"/>
          </a:solidFill>
          <a:ln w="9525">
            <a:solidFill>
              <a:srgbClr val="DCE5E3"/>
            </a:solidFill>
            <a:prstDash val="solid"/>
          </a:ln>
        </p:spPr>
      </p:sp>
      <p:pic>
        <p:nvPicPr>
          <p:cNvPr id="37" name="Image 5" descr="img/qr-illus.png">    </p:cNvPr>
          <p:cNvPicPr>
            <a:picLocks noChangeAspect="1"/>
          </p:cNvPicPr>
          <p:nvPr/>
        </p:nvPicPr>
        <p:blipFill>
          <a:blip r:embed="rId7"/>
          <a:stretch>
            <a:fillRect/>
          </a:stretch>
        </p:blipFill>
        <p:spPr>
          <a:xfrm>
            <a:off x="10522785" y="5760720"/>
            <a:ext cx="909175" cy="530352"/>
          </a:xfrm>
          <a:prstGeom prst="rect">
            <a:avLst/>
          </a:prstGeom>
        </p:spPr>
      </p:pic>
      <p:sp>
        <p:nvSpPr>
          <p:cNvPr id="38" name="Text 30"/>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9" name="Text 31"/>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Pembukaan  ·  04 / 30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548640" y="137160"/>
            <a:ext cx="4754880" cy="2926080"/>
          </a:xfrm>
          <a:prstGeom prst="rect">
            <a:avLst/>
          </a:prstGeom>
          <a:noFill/>
          <a:ln/>
        </p:spPr>
        <p:txBody>
          <a:bodyPr wrap="square" lIns="0" tIns="0" rIns="0" bIns="0" rtlCol="0" anchor="ctr"/>
          <a:lstStyle/>
          <a:p>
            <a:pPr indent="0" marL="0">
              <a:buNone/>
            </a:pPr>
            <a:r>
              <a:rPr lang="en-US" sz="20000" b="1" dirty="0">
                <a:solidFill>
                  <a:srgbClr val="E0684B">
                    <a:alpha val="16000"/>
                  </a:srgbClr>
                </a:solidFill>
                <a:latin typeface="Cambria" pitchFamily="34" charset="0"/>
                <a:ea typeface="Cambria" pitchFamily="34" charset="-122"/>
                <a:cs typeface="Cambria" pitchFamily="34" charset="-120"/>
              </a:rPr>
              <a:t>01</a:t>
            </a:r>
            <a:endParaRPr lang="en-US" sz="20000" dirty="0"/>
          </a:p>
        </p:txBody>
      </p:sp>
      <p:sp>
        <p:nvSpPr>
          <p:cNvPr id="3" name="Text 1"/>
          <p:cNvSpPr txBox="1"/>
          <p:nvPr/>
        </p:nvSpPr>
        <p:spPr>
          <a:xfrm>
            <a:off x="640080" y="2514600"/>
            <a:ext cx="6766560" cy="320040"/>
          </a:xfrm>
          <a:prstGeom prst="rect">
            <a:avLst/>
          </a:prstGeom>
          <a:noFill/>
          <a:ln/>
        </p:spPr>
        <p:txBody>
          <a:bodyPr wrap="square" lIns="0" tIns="0" rIns="0" bIns="0" rtlCol="0" anchor="ctr"/>
          <a:lstStyle/>
          <a:p>
            <a:pPr indent="0" marL="0">
              <a:buNone/>
            </a:pPr>
            <a:r>
              <a:rPr lang="en-US" sz="1250" b="1" spc="300" kern="0" dirty="0">
                <a:solidFill>
                  <a:srgbClr val="E0684B"/>
                </a:solidFill>
                <a:latin typeface="Calibri" pitchFamily="34" charset="0"/>
                <a:ea typeface="Calibri" pitchFamily="34" charset="-122"/>
                <a:cs typeface="Calibri" pitchFamily="34" charset="-120"/>
              </a:rPr>
              <a:t>SLOT 1</a:t>
            </a:r>
            <a:endParaRPr lang="en-US" sz="1250" dirty="0"/>
          </a:p>
        </p:txBody>
      </p:sp>
      <p:sp>
        <p:nvSpPr>
          <p:cNvPr id="4" name="Text 2"/>
          <p:cNvSpPr txBox="1"/>
          <p:nvPr/>
        </p:nvSpPr>
        <p:spPr>
          <a:xfrm>
            <a:off x="640080" y="2880360"/>
            <a:ext cx="6766560" cy="1371600"/>
          </a:xfrm>
          <a:prstGeom prst="rect">
            <a:avLst/>
          </a:prstGeom>
          <a:noFill/>
          <a:ln/>
        </p:spPr>
        <p:txBody>
          <a:bodyPr wrap="square" lIns="0" tIns="0" rIns="0" bIns="0" rtlCol="0" anchor="ctr"/>
          <a:lstStyle/>
          <a:p>
            <a:pPr indent="0" marL="0">
              <a:buNone/>
            </a:pPr>
            <a:r>
              <a:rPr lang="en-US" sz="4800" b="1" dirty="0">
                <a:solidFill>
                  <a:srgbClr val="F2F6F5"/>
                </a:solidFill>
                <a:latin typeface="Cambria" pitchFamily="34" charset="0"/>
                <a:ea typeface="Cambria" pitchFamily="34" charset="-122"/>
                <a:cs typeface="Cambria" pitchFamily="34" charset="-120"/>
              </a:rPr>
              <a:t>Tiga Soalan</a:t>
            </a:r>
            <a:endParaRPr lang="en-US" sz="4800" dirty="0"/>
          </a:p>
          <a:p>
            <a:pPr indent="0" marL="0">
              <a:buNone/>
            </a:pPr>
            <a:r>
              <a:rPr lang="en-US" sz="4800" b="1" dirty="0">
                <a:solidFill>
                  <a:srgbClr val="F2F6F5"/>
                </a:solidFill>
                <a:latin typeface="Cambria" pitchFamily="34" charset="0"/>
                <a:ea typeface="Cambria" pitchFamily="34" charset="-122"/>
                <a:cs typeface="Cambria" pitchFamily="34" charset="-120"/>
              </a:rPr>
              <a:t>Sebelum Taip</a:t>
            </a:r>
            <a:endParaRPr lang="en-US" sz="4800" dirty="0"/>
          </a:p>
        </p:txBody>
      </p:sp>
      <p:sp>
        <p:nvSpPr>
          <p:cNvPr id="5" name="Text 3"/>
          <p:cNvSpPr txBox="1"/>
          <p:nvPr/>
        </p:nvSpPr>
        <p:spPr>
          <a:xfrm>
            <a:off x="640080" y="4343400"/>
            <a:ext cx="6583680" cy="1005840"/>
          </a:xfrm>
          <a:prstGeom prst="rect">
            <a:avLst/>
          </a:prstGeom>
          <a:noFill/>
          <a:ln/>
        </p:spPr>
        <p:txBody>
          <a:bodyPr wrap="square" lIns="0" tIns="0" rIns="0" bIns="0" rtlCol="0" anchor="ctr"/>
          <a:lstStyle/>
          <a:p>
            <a:pPr indent="0" marL="0">
              <a:buNone/>
            </a:pPr>
            <a:r>
              <a:rPr lang="en-US" sz="1450" dirty="0">
                <a:solidFill>
                  <a:srgbClr val="A9BBC0"/>
                </a:solidFill>
                <a:latin typeface="Calibri" pitchFamily="34" charset="0"/>
                <a:ea typeface="Calibri" pitchFamily="34" charset="-122"/>
                <a:cs typeface="Calibri" pitchFamily="34" charset="-120"/>
              </a:rPr>
              <a:t>Cara lama lawan cara baharu · tiga soalan · Buat, Cuba, Baiki · satu ayat sasaran · akaun DELIMa</a:t>
            </a:r>
            <a:endParaRPr lang="en-US" sz="1450" dirty="0"/>
          </a:p>
        </p:txBody>
      </p:sp>
      <p:pic>
        <p:nvPicPr>
          <p:cNvPr id="6" name="Image 0" descr="img/div1.png">    </p:cNvPr>
          <p:cNvPicPr>
            <a:picLocks noChangeAspect="1"/>
          </p:cNvPicPr>
          <p:nvPr/>
        </p:nvPicPr>
        <p:blipFill>
          <a:blip r:embed="rId2"/>
          <a:stretch>
            <a:fillRect/>
          </a:stretch>
        </p:blipFill>
        <p:spPr>
          <a:xfrm>
            <a:off x="7635240" y="429441"/>
            <a:ext cx="4206240" cy="5633357"/>
          </a:xfrm>
          <a:prstGeom prst="rect">
            <a:avLst/>
          </a:prstGeom>
        </p:spPr>
      </p:pic>
      <p:sp>
        <p:nvSpPr>
          <p:cNvPr id="7" name="Text 4"/>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FA6AC"/>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8" name="Text 5"/>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FA6AC"/>
                </a:solidFill>
                <a:latin typeface="Calibri" pitchFamily="34" charset="0"/>
                <a:ea typeface="Calibri" pitchFamily="34" charset="-122"/>
                <a:cs typeface="Calibri" pitchFamily="34" charset="-120"/>
              </a:rPr>
              <a:t>Slot 1  ·  05 / 30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SLOT 1 · TIGA SOALAN SEBELUM TAIP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Cara Lama atau Cara Baharu?</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Alat yang sama. Bezanya pada apa yang kita beritahu AI sebelum ia mula bekerja.</a:t>
            </a:r>
            <a:endParaRPr lang="en-US" sz="1350" dirty="0"/>
          </a:p>
        </p:txBody>
      </p:sp>
      <p:sp>
        <p:nvSpPr>
          <p:cNvPr id="5" name="Shape 3"/>
          <p:cNvSpPr/>
          <p:nvPr/>
        </p:nvSpPr>
        <p:spPr>
          <a:xfrm>
            <a:off x="640080" y="1828800"/>
            <a:ext cx="5257800" cy="3246120"/>
          </a:xfrm>
          <a:prstGeom prst="roundRect">
            <a:avLst>
              <a:gd name="adj" fmla="val 2817"/>
            </a:avLst>
          </a:prstGeom>
          <a:solidFill>
            <a:srgbClr val="FFFFFF"/>
          </a:solidFill>
          <a:ln w="15875">
            <a:solidFill>
              <a:srgbClr val="C94B6E"/>
            </a:solidFill>
            <a:prstDash val="solid"/>
          </a:ln>
        </p:spPr>
      </p:sp>
      <p:sp>
        <p:nvSpPr>
          <p:cNvPr id="6" name="Shape 4"/>
          <p:cNvSpPr/>
          <p:nvPr/>
        </p:nvSpPr>
        <p:spPr>
          <a:xfrm>
            <a:off x="868680" y="2057400"/>
            <a:ext cx="566928" cy="566928"/>
          </a:xfrm>
          <a:prstGeom prst="ellipse">
            <a:avLst/>
          </a:prstGeom>
          <a:solidFill>
            <a:srgbClr val="F8E0E6"/>
          </a:solidFill>
          <a:ln/>
        </p:spPr>
      </p:sp>
      <p:pic>
        <p:nvPicPr>
          <p:cNvPr id="7" name="Image 0" descr="icons/hand-rose.png">    </p:cNvPr>
          <p:cNvPicPr>
            <a:picLocks noChangeAspect="1"/>
          </p:cNvPicPr>
          <p:nvPr/>
        </p:nvPicPr>
        <p:blipFill>
          <a:blip r:embed="rId2"/>
          <a:stretch>
            <a:fillRect/>
          </a:stretch>
        </p:blipFill>
        <p:spPr>
          <a:xfrm>
            <a:off x="1010412" y="2199132"/>
            <a:ext cx="283464" cy="283464"/>
          </a:xfrm>
          <a:prstGeom prst="rect">
            <a:avLst/>
          </a:prstGeom>
        </p:spPr>
      </p:pic>
      <p:sp>
        <p:nvSpPr>
          <p:cNvPr id="8" name="Text 5"/>
          <p:cNvSpPr txBox="1"/>
          <p:nvPr/>
        </p:nvSpPr>
        <p:spPr>
          <a:xfrm>
            <a:off x="1554480" y="2029968"/>
            <a:ext cx="4114800" cy="365760"/>
          </a:xfrm>
          <a:prstGeom prst="rect">
            <a:avLst/>
          </a:prstGeom>
          <a:noFill/>
          <a:ln/>
        </p:spPr>
        <p:txBody>
          <a:bodyPr wrap="square" lIns="0" tIns="0" rIns="0" bIns="0" rtlCol="0" anchor="ctr"/>
          <a:lstStyle/>
          <a:p>
            <a:pPr indent="0" marL="0">
              <a:buNone/>
            </a:pPr>
            <a:r>
              <a:rPr lang="en-US" sz="1800" b="1" dirty="0">
                <a:solidFill>
                  <a:srgbClr val="15262B"/>
                </a:solidFill>
                <a:latin typeface="Cambria" pitchFamily="34" charset="0"/>
                <a:ea typeface="Cambria" pitchFamily="34" charset="-122"/>
                <a:cs typeface="Cambria" pitchFamily="34" charset="-120"/>
              </a:rPr>
              <a:t>Cara lama</a:t>
            </a:r>
            <a:endParaRPr lang="en-US" sz="1800" dirty="0"/>
          </a:p>
        </p:txBody>
      </p:sp>
      <p:sp>
        <p:nvSpPr>
          <p:cNvPr id="9" name="Text 6"/>
          <p:cNvSpPr txBox="1"/>
          <p:nvPr/>
        </p:nvSpPr>
        <p:spPr>
          <a:xfrm>
            <a:off x="1554480" y="2395728"/>
            <a:ext cx="4114800" cy="274320"/>
          </a:xfrm>
          <a:prstGeom prst="rect">
            <a:avLst/>
          </a:prstGeom>
          <a:noFill/>
          <a:ln/>
        </p:spPr>
        <p:txBody>
          <a:bodyPr wrap="square" lIns="0" tIns="0" rIns="0" bIns="0" rtlCol="0" anchor="ctr"/>
          <a:lstStyle/>
          <a:p>
            <a:pPr indent="0" marL="0">
              <a:buNone/>
            </a:pPr>
            <a:r>
              <a:rPr lang="en-US" sz="1100" dirty="0">
                <a:solidFill>
                  <a:srgbClr val="5B6E75"/>
                </a:solidFill>
                <a:latin typeface="Calibri" pitchFamily="34" charset="0"/>
                <a:ea typeface="Calibri" pitchFamily="34" charset="-122"/>
                <a:cs typeface="Calibri" pitchFamily="34" charset="-120"/>
              </a:rPr>
              <a:t>minta satu output</a:t>
            </a:r>
            <a:endParaRPr lang="en-US" sz="1100" dirty="0"/>
          </a:p>
        </p:txBody>
      </p:sp>
      <p:pic>
        <p:nvPicPr>
          <p:cNvPr id="10" name="Image 1" descr="icons/arrow-rose.png">    </p:cNvPr>
          <p:cNvPicPr>
            <a:picLocks noChangeAspect="1"/>
          </p:cNvPicPr>
          <p:nvPr/>
        </p:nvPicPr>
        <p:blipFill>
          <a:blip r:embed="rId3"/>
          <a:stretch>
            <a:fillRect/>
          </a:stretch>
        </p:blipFill>
        <p:spPr>
          <a:xfrm>
            <a:off x="914400" y="2834640"/>
            <a:ext cx="219456" cy="219456"/>
          </a:xfrm>
          <a:prstGeom prst="rect">
            <a:avLst/>
          </a:prstGeom>
        </p:spPr>
      </p:pic>
      <p:sp>
        <p:nvSpPr>
          <p:cNvPr id="11" name="Text 7"/>
          <p:cNvSpPr txBox="1"/>
          <p:nvPr/>
        </p:nvSpPr>
        <p:spPr>
          <a:xfrm>
            <a:off x="1261872" y="2761488"/>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Satu arahan, satu jawapan, guru sunting sendiri.</a:t>
            </a:r>
            <a:endParaRPr lang="en-US" sz="1150" dirty="0"/>
          </a:p>
        </p:txBody>
      </p:sp>
      <p:pic>
        <p:nvPicPr>
          <p:cNvPr id="12" name="Image 2" descr="icons/arrow-rose.png">    </p:cNvPr>
          <p:cNvPicPr>
            <a:picLocks noChangeAspect="1"/>
          </p:cNvPicPr>
          <p:nvPr/>
        </p:nvPicPr>
        <p:blipFill>
          <a:blip r:embed="rId4"/>
          <a:stretch>
            <a:fillRect/>
          </a:stretch>
        </p:blipFill>
        <p:spPr>
          <a:xfrm>
            <a:off x="914400" y="3364992"/>
            <a:ext cx="219456" cy="219456"/>
          </a:xfrm>
          <a:prstGeom prst="rect">
            <a:avLst/>
          </a:prstGeom>
        </p:spPr>
      </p:pic>
      <p:sp>
        <p:nvSpPr>
          <p:cNvPr id="13" name="Text 8"/>
          <p:cNvSpPr txBox="1"/>
          <p:nvPr/>
        </p:nvSpPr>
        <p:spPr>
          <a:xfrm>
            <a:off x="1261872" y="3291840"/>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AI tidak kenal murid anda; ia hanya tahu ayat arahan itu.</a:t>
            </a:r>
            <a:endParaRPr lang="en-US" sz="1150" dirty="0"/>
          </a:p>
        </p:txBody>
      </p:sp>
      <p:pic>
        <p:nvPicPr>
          <p:cNvPr id="14" name="Image 3" descr="icons/arrow-rose.png">    </p:cNvPr>
          <p:cNvPicPr>
            <a:picLocks noChangeAspect="1"/>
          </p:cNvPicPr>
          <p:nvPr/>
        </p:nvPicPr>
        <p:blipFill>
          <a:blip r:embed="rId5"/>
          <a:stretch>
            <a:fillRect/>
          </a:stretch>
        </p:blipFill>
        <p:spPr>
          <a:xfrm>
            <a:off x="914400" y="3895344"/>
            <a:ext cx="219456" cy="219456"/>
          </a:xfrm>
          <a:prstGeom prst="rect">
            <a:avLst/>
          </a:prstGeom>
        </p:spPr>
      </p:pic>
      <p:sp>
        <p:nvSpPr>
          <p:cNvPr id="15" name="Text 9"/>
          <p:cNvSpPr txBox="1"/>
          <p:nvPr/>
        </p:nvSpPr>
        <p:spPr>
          <a:xfrm>
            <a:off x="1261872" y="3822192"/>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Hasil umum, kerap kena tulis semula.</a:t>
            </a:r>
            <a:endParaRPr lang="en-US" sz="1150" dirty="0"/>
          </a:p>
        </p:txBody>
      </p:sp>
      <p:pic>
        <p:nvPicPr>
          <p:cNvPr id="16" name="Image 4" descr="icons/arrow-rose.png">    </p:cNvPr>
          <p:cNvPicPr>
            <a:picLocks noChangeAspect="1"/>
          </p:cNvPicPr>
          <p:nvPr/>
        </p:nvPicPr>
        <p:blipFill>
          <a:blip r:embed="rId6"/>
          <a:stretch>
            <a:fillRect/>
          </a:stretch>
        </p:blipFill>
        <p:spPr>
          <a:xfrm>
            <a:off x="914400" y="4425696"/>
            <a:ext cx="219456" cy="219456"/>
          </a:xfrm>
          <a:prstGeom prst="rect">
            <a:avLst/>
          </a:prstGeom>
        </p:spPr>
      </p:pic>
      <p:sp>
        <p:nvSpPr>
          <p:cNvPr id="17" name="Text 10"/>
          <p:cNvSpPr txBox="1"/>
          <p:nvPr/>
        </p:nvSpPr>
        <p:spPr>
          <a:xfrm>
            <a:off x="1261872" y="4352544"/>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Guru sibuk menaip, AI sekadar menjawab.</a:t>
            </a:r>
            <a:endParaRPr lang="en-US" sz="1150" dirty="0"/>
          </a:p>
        </p:txBody>
      </p:sp>
      <p:sp>
        <p:nvSpPr>
          <p:cNvPr id="18" name="Shape 11"/>
          <p:cNvSpPr/>
          <p:nvPr/>
        </p:nvSpPr>
        <p:spPr>
          <a:xfrm>
            <a:off x="6291072" y="1828800"/>
            <a:ext cx="5257800" cy="3246120"/>
          </a:xfrm>
          <a:prstGeom prst="roundRect">
            <a:avLst>
              <a:gd name="adj" fmla="val 2817"/>
            </a:avLst>
          </a:prstGeom>
          <a:solidFill>
            <a:srgbClr val="FBE4DE"/>
          </a:solidFill>
          <a:ln/>
        </p:spPr>
      </p:sp>
      <p:sp>
        <p:nvSpPr>
          <p:cNvPr id="19" name="Shape 12"/>
          <p:cNvSpPr/>
          <p:nvPr/>
        </p:nvSpPr>
        <p:spPr>
          <a:xfrm>
            <a:off x="6519672" y="2057400"/>
            <a:ext cx="566928" cy="566928"/>
          </a:xfrm>
          <a:prstGeom prst="ellipse">
            <a:avLst/>
          </a:prstGeom>
          <a:solidFill>
            <a:srgbClr val="FFFFFF"/>
          </a:solidFill>
          <a:ln/>
        </p:spPr>
      </p:sp>
      <p:pic>
        <p:nvPicPr>
          <p:cNvPr id="20" name="Image 5" descr="icons/ship-coral.png">    </p:cNvPr>
          <p:cNvPicPr>
            <a:picLocks noChangeAspect="1"/>
          </p:cNvPicPr>
          <p:nvPr/>
        </p:nvPicPr>
        <p:blipFill>
          <a:blip r:embed="rId7"/>
          <a:stretch>
            <a:fillRect/>
          </a:stretch>
        </p:blipFill>
        <p:spPr>
          <a:xfrm>
            <a:off x="6661404" y="2199132"/>
            <a:ext cx="283464" cy="283464"/>
          </a:xfrm>
          <a:prstGeom prst="rect">
            <a:avLst/>
          </a:prstGeom>
        </p:spPr>
      </p:pic>
      <p:sp>
        <p:nvSpPr>
          <p:cNvPr id="21" name="Text 13"/>
          <p:cNvSpPr txBox="1"/>
          <p:nvPr/>
        </p:nvSpPr>
        <p:spPr>
          <a:xfrm>
            <a:off x="7205472" y="2029968"/>
            <a:ext cx="4114800" cy="365760"/>
          </a:xfrm>
          <a:prstGeom prst="rect">
            <a:avLst/>
          </a:prstGeom>
          <a:noFill/>
          <a:ln/>
        </p:spPr>
        <p:txBody>
          <a:bodyPr wrap="square" lIns="0" tIns="0" rIns="0" bIns="0" rtlCol="0" anchor="ctr"/>
          <a:lstStyle/>
          <a:p>
            <a:pPr indent="0" marL="0">
              <a:buNone/>
            </a:pPr>
            <a:r>
              <a:rPr lang="en-US" sz="1800" b="1" dirty="0">
                <a:solidFill>
                  <a:srgbClr val="15262B"/>
                </a:solidFill>
                <a:latin typeface="Cambria" pitchFamily="34" charset="0"/>
                <a:ea typeface="Cambria" pitchFamily="34" charset="-122"/>
                <a:cs typeface="Cambria" pitchFamily="34" charset="-120"/>
              </a:rPr>
              <a:t>Cara baharu</a:t>
            </a:r>
            <a:endParaRPr lang="en-US" sz="1800" dirty="0"/>
          </a:p>
        </p:txBody>
      </p:sp>
      <p:sp>
        <p:nvSpPr>
          <p:cNvPr id="22" name="Text 14"/>
          <p:cNvSpPr txBox="1"/>
          <p:nvPr/>
        </p:nvSpPr>
        <p:spPr>
          <a:xfrm>
            <a:off x="7205472" y="2395728"/>
            <a:ext cx="4114800" cy="274320"/>
          </a:xfrm>
          <a:prstGeom prst="rect">
            <a:avLst/>
          </a:prstGeom>
          <a:noFill/>
          <a:ln/>
        </p:spPr>
        <p:txBody>
          <a:bodyPr wrap="square" lIns="0" tIns="0" rIns="0" bIns="0" rtlCol="0" anchor="ctr"/>
          <a:lstStyle/>
          <a:p>
            <a:pPr indent="0" marL="0">
              <a:buNone/>
            </a:pPr>
            <a:r>
              <a:rPr lang="en-US" sz="1100" dirty="0">
                <a:solidFill>
                  <a:srgbClr val="5B6E75"/>
                </a:solidFill>
                <a:latin typeface="Calibri" pitchFamily="34" charset="0"/>
                <a:ea typeface="Calibri" pitchFamily="34" charset="-122"/>
                <a:cs typeface="Calibri" pitchFamily="34" charset="-120"/>
              </a:rPr>
              <a:t>beri sasaran murid</a:t>
            </a:r>
            <a:endParaRPr lang="en-US" sz="1100" dirty="0"/>
          </a:p>
        </p:txBody>
      </p:sp>
      <p:pic>
        <p:nvPicPr>
          <p:cNvPr id="23" name="Image 6" descr="icons/check-coral.png">    </p:cNvPr>
          <p:cNvPicPr>
            <a:picLocks noChangeAspect="1"/>
          </p:cNvPicPr>
          <p:nvPr/>
        </p:nvPicPr>
        <p:blipFill>
          <a:blip r:embed="rId8"/>
          <a:stretch>
            <a:fillRect/>
          </a:stretch>
        </p:blipFill>
        <p:spPr>
          <a:xfrm>
            <a:off x="6565392" y="2834640"/>
            <a:ext cx="219456" cy="219456"/>
          </a:xfrm>
          <a:prstGeom prst="rect">
            <a:avLst/>
          </a:prstGeom>
        </p:spPr>
      </p:pic>
      <p:sp>
        <p:nvSpPr>
          <p:cNvPr id="24" name="Text 15"/>
          <p:cNvSpPr txBox="1"/>
          <p:nvPr/>
        </p:nvSpPr>
        <p:spPr>
          <a:xfrm>
            <a:off x="6912864" y="2761488"/>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Guru beritahu siapa murid dan apa bukti mereka faham.</a:t>
            </a:r>
            <a:endParaRPr lang="en-US" sz="1150" dirty="0"/>
          </a:p>
        </p:txBody>
      </p:sp>
      <p:pic>
        <p:nvPicPr>
          <p:cNvPr id="25" name="Image 7" descr="icons/check-coral.png">    </p:cNvPr>
          <p:cNvPicPr>
            <a:picLocks noChangeAspect="1"/>
          </p:cNvPicPr>
          <p:nvPr/>
        </p:nvPicPr>
        <p:blipFill>
          <a:blip r:embed="rId9"/>
          <a:stretch>
            <a:fillRect/>
          </a:stretch>
        </p:blipFill>
        <p:spPr>
          <a:xfrm>
            <a:off x="6565392" y="3364992"/>
            <a:ext cx="219456" cy="219456"/>
          </a:xfrm>
          <a:prstGeom prst="rect">
            <a:avLst/>
          </a:prstGeom>
        </p:spPr>
      </p:pic>
      <p:sp>
        <p:nvSpPr>
          <p:cNvPr id="26" name="Text 16"/>
          <p:cNvSpPr txBox="1"/>
          <p:nvPr/>
        </p:nvSpPr>
        <p:spPr>
          <a:xfrm>
            <a:off x="6912864" y="3291840"/>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AI membaca bahan anda (buku teks, DSKP) dahulu.</a:t>
            </a:r>
            <a:endParaRPr lang="en-US" sz="1150" dirty="0"/>
          </a:p>
        </p:txBody>
      </p:sp>
      <p:pic>
        <p:nvPicPr>
          <p:cNvPr id="27" name="Image 8" descr="icons/check-coral.png">    </p:cNvPr>
          <p:cNvPicPr>
            <a:picLocks noChangeAspect="1"/>
          </p:cNvPicPr>
          <p:nvPr/>
        </p:nvPicPr>
        <p:blipFill>
          <a:blip r:embed="rId10"/>
          <a:stretch>
            <a:fillRect/>
          </a:stretch>
        </p:blipFill>
        <p:spPr>
          <a:xfrm>
            <a:off x="6565392" y="3895344"/>
            <a:ext cx="219456" cy="219456"/>
          </a:xfrm>
          <a:prstGeom prst="rect">
            <a:avLst/>
          </a:prstGeom>
        </p:spPr>
      </p:pic>
      <p:sp>
        <p:nvSpPr>
          <p:cNvPr id="28" name="Text 17"/>
          <p:cNvSpPr txBox="1"/>
          <p:nvPr/>
        </p:nvSpPr>
        <p:spPr>
          <a:xfrm>
            <a:off x="6912864" y="3822192"/>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AI susun langkah, bina bahan dan sediakan kuiz untuk cuba.</a:t>
            </a:r>
            <a:endParaRPr lang="en-US" sz="1150" dirty="0"/>
          </a:p>
        </p:txBody>
      </p:sp>
      <p:pic>
        <p:nvPicPr>
          <p:cNvPr id="29" name="Image 9" descr="icons/check-coral.png">    </p:cNvPr>
          <p:cNvPicPr>
            <a:picLocks noChangeAspect="1"/>
          </p:cNvPicPr>
          <p:nvPr/>
        </p:nvPicPr>
        <p:blipFill>
          <a:blip r:embed="rId11"/>
          <a:stretch>
            <a:fillRect/>
          </a:stretch>
        </p:blipFill>
        <p:spPr>
          <a:xfrm>
            <a:off x="6565392" y="4425696"/>
            <a:ext cx="219456" cy="219456"/>
          </a:xfrm>
          <a:prstGeom prst="rect">
            <a:avLst/>
          </a:prstGeom>
        </p:spPr>
      </p:pic>
      <p:sp>
        <p:nvSpPr>
          <p:cNvPr id="30" name="Text 18"/>
          <p:cNvSpPr txBox="1"/>
          <p:nvPr/>
        </p:nvSpPr>
        <p:spPr>
          <a:xfrm>
            <a:off x="6912864" y="4352544"/>
            <a:ext cx="4480560" cy="411480"/>
          </a:xfrm>
          <a:prstGeom prst="rect">
            <a:avLst/>
          </a:prstGeom>
          <a:noFill/>
          <a:ln/>
        </p:spPr>
        <p:txBody>
          <a:bodyPr wrap="square" lIns="0" tIns="0" rIns="0" bIns="0" rtlCol="0" anchor="ctr"/>
          <a:lstStyle/>
          <a:p>
            <a:pPr indent="0" marL="0">
              <a:buNone/>
            </a:pPr>
            <a:r>
              <a:rPr lang="en-US" sz="1150" dirty="0">
                <a:solidFill>
                  <a:srgbClr val="15262B"/>
                </a:solidFill>
                <a:latin typeface="Calibri" pitchFamily="34" charset="0"/>
                <a:ea typeface="Calibri" pitchFamily="34" charset="-122"/>
                <a:cs typeface="Calibri" pitchFamily="34" charset="-120"/>
              </a:rPr>
              <a:t>Guru semak, baiki dan putuskan. Guru kekal nakhoda.</a:t>
            </a:r>
            <a:endParaRPr lang="en-US" sz="1150" dirty="0"/>
          </a:p>
        </p:txBody>
      </p:sp>
      <p:sp>
        <p:nvSpPr>
          <p:cNvPr id="31" name="Shape 19"/>
          <p:cNvSpPr/>
          <p:nvPr/>
        </p:nvSpPr>
        <p:spPr>
          <a:xfrm>
            <a:off x="5669280" y="3127248"/>
            <a:ext cx="640080" cy="640080"/>
          </a:xfrm>
          <a:prstGeom prst="ellipse">
            <a:avLst/>
          </a:prstGeom>
          <a:solidFill>
            <a:srgbClr val="E0A82E"/>
          </a:solidFill>
          <a:ln w="25400">
            <a:solidFill>
              <a:srgbClr val="FFFFFF"/>
            </a:solidFill>
            <a:prstDash val="solid"/>
          </a:ln>
        </p:spPr>
      </p:sp>
      <p:sp>
        <p:nvSpPr>
          <p:cNvPr id="32" name="Text 20"/>
          <p:cNvSpPr txBox="1"/>
          <p:nvPr/>
        </p:nvSpPr>
        <p:spPr>
          <a:xfrm>
            <a:off x="5669280" y="3127248"/>
            <a:ext cx="640080" cy="640080"/>
          </a:xfrm>
          <a:prstGeom prst="rect">
            <a:avLst/>
          </a:prstGeom>
          <a:noFill/>
          <a:ln/>
        </p:spPr>
        <p:txBody>
          <a:bodyPr wrap="square" lIns="0" tIns="0" rIns="0" bIns="0" rtlCol="0" anchor="ctr"/>
          <a:lstStyle/>
          <a:p>
            <a:pPr algn="ctr" indent="0" marL="0">
              <a:buNone/>
            </a:pPr>
            <a:r>
              <a:rPr lang="en-US" sz="2200" b="1" dirty="0">
                <a:solidFill>
                  <a:srgbClr val="FFFFFF"/>
                </a:solidFill>
                <a:latin typeface="Calibri" pitchFamily="34" charset="0"/>
                <a:ea typeface="Calibri" pitchFamily="34" charset="-122"/>
                <a:cs typeface="Calibri" pitchFamily="34" charset="-120"/>
              </a:rPr>
              <a:t>→</a:t>
            </a:r>
            <a:endParaRPr lang="en-US" sz="2200" dirty="0"/>
          </a:p>
        </p:txBody>
      </p:sp>
      <p:sp>
        <p:nvSpPr>
          <p:cNvPr id="33" name="Shape 21"/>
          <p:cNvSpPr/>
          <p:nvPr/>
        </p:nvSpPr>
        <p:spPr>
          <a:xfrm>
            <a:off x="640080" y="5349240"/>
            <a:ext cx="10908792" cy="685800"/>
          </a:xfrm>
          <a:prstGeom prst="roundRect">
            <a:avLst>
              <a:gd name="adj" fmla="val 13333"/>
            </a:avLst>
          </a:prstGeom>
          <a:solidFill>
            <a:srgbClr val="FFFFFF"/>
          </a:solidFill>
          <a:ln w="15875">
            <a:solidFill>
              <a:srgbClr val="E0A82E"/>
            </a:solidFill>
            <a:prstDash val="solid"/>
          </a:ln>
        </p:spPr>
      </p:sp>
      <p:pic>
        <p:nvPicPr>
          <p:cNvPr id="34" name="Image 10" descr="icons/lightbulb-amber.png">    </p:cNvPr>
          <p:cNvPicPr>
            <a:picLocks noChangeAspect="1"/>
          </p:cNvPicPr>
          <p:nvPr/>
        </p:nvPicPr>
        <p:blipFill>
          <a:blip r:embed="rId12"/>
          <a:stretch>
            <a:fillRect/>
          </a:stretch>
        </p:blipFill>
        <p:spPr>
          <a:xfrm>
            <a:off x="841248" y="5545836"/>
            <a:ext cx="292608" cy="292608"/>
          </a:xfrm>
          <a:prstGeom prst="rect">
            <a:avLst/>
          </a:prstGeom>
        </p:spPr>
      </p:pic>
      <p:sp>
        <p:nvSpPr>
          <p:cNvPr id="35" name="Text 22"/>
          <p:cNvSpPr txBox="1"/>
          <p:nvPr/>
        </p:nvSpPr>
        <p:spPr>
          <a:xfrm>
            <a:off x="1280160" y="5349240"/>
            <a:ext cx="10040112" cy="685800"/>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Tabiat baharu yang kita bawa balik hari ini: sebelum taip prompt, jawab tiga soalan dahulu.</a:t>
            </a:r>
            <a:endParaRPr lang="en-US" sz="1250" dirty="0"/>
          </a:p>
        </p:txBody>
      </p:sp>
      <p:sp>
        <p:nvSpPr>
          <p:cNvPr id="36" name="Text 23"/>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7" name="Text 24"/>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1  ·  06 / 30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SLOT 1 · TIGA SOALAN SEBELUM TAIP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Tiga Soalan Sebelum Taip Prompt</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Jawab dalam kepala atau di kertas. Jawapannya masuk ke dalam prompt anda.</a:t>
            </a:r>
            <a:endParaRPr lang="en-US" sz="1350" dirty="0"/>
          </a:p>
        </p:txBody>
      </p:sp>
      <p:sp>
        <p:nvSpPr>
          <p:cNvPr id="5" name="Shape 3"/>
          <p:cNvSpPr/>
          <p:nvPr/>
        </p:nvSpPr>
        <p:spPr>
          <a:xfrm>
            <a:off x="640080" y="1828800"/>
            <a:ext cx="2514600" cy="2468880"/>
          </a:xfrm>
          <a:prstGeom prst="roundRect">
            <a:avLst>
              <a:gd name="adj" fmla="val 3704"/>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sp>
        <p:nvSpPr>
          <p:cNvPr id="6" name="Shape 4"/>
          <p:cNvSpPr/>
          <p:nvPr/>
        </p:nvSpPr>
        <p:spPr>
          <a:xfrm>
            <a:off x="841248" y="2029968"/>
            <a:ext cx="548640" cy="548640"/>
          </a:xfrm>
          <a:prstGeom prst="ellipse">
            <a:avLst/>
          </a:prstGeom>
          <a:solidFill>
            <a:srgbClr val="FBE4DE"/>
          </a:solidFill>
          <a:ln/>
        </p:spPr>
      </p:sp>
      <p:pic>
        <p:nvPicPr>
          <p:cNvPr id="7" name="Image 0" descr="icons/students-coral.png">    </p:cNvPr>
          <p:cNvPicPr>
            <a:picLocks noChangeAspect="1"/>
          </p:cNvPicPr>
          <p:nvPr/>
        </p:nvPicPr>
        <p:blipFill>
          <a:blip r:embed="rId2"/>
          <a:stretch>
            <a:fillRect/>
          </a:stretch>
        </p:blipFill>
        <p:spPr>
          <a:xfrm>
            <a:off x="978408" y="2167128"/>
            <a:ext cx="274320" cy="274320"/>
          </a:xfrm>
          <a:prstGeom prst="rect">
            <a:avLst/>
          </a:prstGeom>
        </p:spPr>
      </p:pic>
      <p:sp>
        <p:nvSpPr>
          <p:cNvPr id="8" name="Text 5"/>
          <p:cNvSpPr txBox="1"/>
          <p:nvPr/>
        </p:nvSpPr>
        <p:spPr>
          <a:xfrm>
            <a:off x="2103120" y="1874520"/>
            <a:ext cx="914400" cy="548640"/>
          </a:xfrm>
          <a:prstGeom prst="rect">
            <a:avLst/>
          </a:prstGeom>
          <a:noFill/>
          <a:ln/>
        </p:spPr>
        <p:txBody>
          <a:bodyPr wrap="square" lIns="0" tIns="0" rIns="0" bIns="0" rtlCol="0" anchor="ctr"/>
          <a:lstStyle/>
          <a:p>
            <a:pPr algn="r" indent="0" marL="0">
              <a:buNone/>
            </a:pPr>
            <a:r>
              <a:rPr lang="en-US" sz="3000" b="1" dirty="0">
                <a:solidFill>
                  <a:srgbClr val="F6CFC4"/>
                </a:solidFill>
                <a:latin typeface="Cambria" pitchFamily="34" charset="0"/>
                <a:ea typeface="Cambria" pitchFamily="34" charset="-122"/>
                <a:cs typeface="Cambria" pitchFamily="34" charset="-120"/>
              </a:rPr>
              <a:t>1</a:t>
            </a:r>
            <a:endParaRPr lang="en-US" sz="3000" dirty="0"/>
          </a:p>
        </p:txBody>
      </p:sp>
      <p:sp>
        <p:nvSpPr>
          <p:cNvPr id="9" name="Text 6"/>
          <p:cNvSpPr txBox="1"/>
          <p:nvPr/>
        </p:nvSpPr>
        <p:spPr>
          <a:xfrm>
            <a:off x="841248" y="2697480"/>
            <a:ext cx="2112264" cy="457200"/>
          </a:xfrm>
          <a:prstGeom prst="rect">
            <a:avLst/>
          </a:prstGeom>
          <a:noFill/>
          <a:ln/>
        </p:spPr>
        <p:txBody>
          <a:bodyPr wrap="square" lIns="0" tIns="0" rIns="0" bIns="0" rtlCol="0" anchor="t"/>
          <a:lstStyle/>
          <a:p>
            <a:pPr indent="0" marL="0">
              <a:buNone/>
            </a:pPr>
            <a:r>
              <a:rPr lang="en-US" sz="1400" b="1" dirty="0">
                <a:solidFill>
                  <a:srgbClr val="15262B"/>
                </a:solidFill>
                <a:latin typeface="Calibri" pitchFamily="34" charset="0"/>
                <a:ea typeface="Calibri" pitchFamily="34" charset="-122"/>
                <a:cs typeface="Calibri" pitchFamily="34" charset="-120"/>
              </a:rPr>
              <a:t>Siapa murid saya?</a:t>
            </a:r>
            <a:endParaRPr lang="en-US" sz="1400" dirty="0"/>
          </a:p>
        </p:txBody>
      </p:sp>
      <p:sp>
        <p:nvSpPr>
          <p:cNvPr id="10" name="Text 7"/>
          <p:cNvSpPr txBox="1"/>
          <p:nvPr/>
        </p:nvSpPr>
        <p:spPr>
          <a:xfrm>
            <a:off x="841248" y="3127248"/>
            <a:ext cx="2112264" cy="103327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Tahun berapa, aras mana, apa yang mereka sudah tahu.</a:t>
            </a:r>
            <a:endParaRPr lang="en-US" sz="1100" dirty="0"/>
          </a:p>
        </p:txBody>
      </p:sp>
      <p:sp>
        <p:nvSpPr>
          <p:cNvPr id="11" name="Shape 8"/>
          <p:cNvSpPr/>
          <p:nvPr/>
        </p:nvSpPr>
        <p:spPr>
          <a:xfrm>
            <a:off x="3337560" y="1828800"/>
            <a:ext cx="2514600" cy="2468880"/>
          </a:xfrm>
          <a:prstGeom prst="roundRect">
            <a:avLst>
              <a:gd name="adj" fmla="val 3704"/>
            </a:avLst>
          </a:prstGeom>
          <a:solidFill>
            <a:srgbClr val="DDF0EE"/>
          </a:solidFill>
          <a:ln/>
        </p:spPr>
      </p:sp>
      <p:sp>
        <p:nvSpPr>
          <p:cNvPr id="12" name="Shape 9"/>
          <p:cNvSpPr/>
          <p:nvPr/>
        </p:nvSpPr>
        <p:spPr>
          <a:xfrm>
            <a:off x="3538728" y="2029968"/>
            <a:ext cx="548640" cy="548640"/>
          </a:xfrm>
          <a:prstGeom prst="ellipse">
            <a:avLst/>
          </a:prstGeom>
          <a:solidFill>
            <a:srgbClr val="DDF0EE"/>
          </a:solidFill>
          <a:ln/>
        </p:spPr>
      </p:sp>
      <p:pic>
        <p:nvPicPr>
          <p:cNvPr id="13" name="Image 1" descr="icons/check-teal.png">    </p:cNvPr>
          <p:cNvPicPr>
            <a:picLocks noChangeAspect="1"/>
          </p:cNvPicPr>
          <p:nvPr/>
        </p:nvPicPr>
        <p:blipFill>
          <a:blip r:embed="rId3"/>
          <a:stretch>
            <a:fillRect/>
          </a:stretch>
        </p:blipFill>
        <p:spPr>
          <a:xfrm>
            <a:off x="3675888" y="2167128"/>
            <a:ext cx="274320" cy="274320"/>
          </a:xfrm>
          <a:prstGeom prst="rect">
            <a:avLst/>
          </a:prstGeom>
        </p:spPr>
      </p:pic>
      <p:sp>
        <p:nvSpPr>
          <p:cNvPr id="14" name="Text 10"/>
          <p:cNvSpPr txBox="1"/>
          <p:nvPr/>
        </p:nvSpPr>
        <p:spPr>
          <a:xfrm>
            <a:off x="4800600" y="1874520"/>
            <a:ext cx="914400" cy="548640"/>
          </a:xfrm>
          <a:prstGeom prst="rect">
            <a:avLst/>
          </a:prstGeom>
          <a:noFill/>
          <a:ln/>
        </p:spPr>
        <p:txBody>
          <a:bodyPr wrap="square" lIns="0" tIns="0" rIns="0" bIns="0" rtlCol="0" anchor="ctr"/>
          <a:lstStyle/>
          <a:p>
            <a:pPr algn="r" indent="0" marL="0">
              <a:buNone/>
            </a:pPr>
            <a:r>
              <a:rPr lang="en-US" sz="3000" b="1" dirty="0">
                <a:solidFill>
                  <a:srgbClr val="BFE3DF"/>
                </a:solidFill>
                <a:latin typeface="Cambria" pitchFamily="34" charset="0"/>
                <a:ea typeface="Cambria" pitchFamily="34" charset="-122"/>
                <a:cs typeface="Cambria" pitchFamily="34" charset="-120"/>
              </a:rPr>
              <a:t>2</a:t>
            </a:r>
            <a:endParaRPr lang="en-US" sz="3000" dirty="0"/>
          </a:p>
        </p:txBody>
      </p:sp>
      <p:sp>
        <p:nvSpPr>
          <p:cNvPr id="15" name="Text 11"/>
          <p:cNvSpPr txBox="1"/>
          <p:nvPr/>
        </p:nvSpPr>
        <p:spPr>
          <a:xfrm>
            <a:off x="3538728" y="2697480"/>
            <a:ext cx="2112264" cy="457200"/>
          </a:xfrm>
          <a:prstGeom prst="rect">
            <a:avLst/>
          </a:prstGeom>
          <a:noFill/>
          <a:ln/>
        </p:spPr>
        <p:txBody>
          <a:bodyPr wrap="square" lIns="0" tIns="0" rIns="0" bIns="0" rtlCol="0" anchor="t"/>
          <a:lstStyle/>
          <a:p>
            <a:pPr indent="0" marL="0">
              <a:buNone/>
            </a:pPr>
            <a:r>
              <a:rPr lang="en-US" sz="1400" b="1" dirty="0">
                <a:solidFill>
                  <a:srgbClr val="15262B"/>
                </a:solidFill>
                <a:latin typeface="Calibri" pitchFamily="34" charset="0"/>
                <a:ea typeface="Calibri" pitchFamily="34" charset="-122"/>
                <a:cs typeface="Calibri" pitchFamily="34" charset="-120"/>
              </a:rPr>
              <a:t>Apa bukti mereka faham?</a:t>
            </a:r>
            <a:endParaRPr lang="en-US" sz="1400" dirty="0"/>
          </a:p>
        </p:txBody>
      </p:sp>
      <p:sp>
        <p:nvSpPr>
          <p:cNvPr id="16" name="Text 12"/>
          <p:cNvSpPr txBox="1"/>
          <p:nvPr/>
        </p:nvSpPr>
        <p:spPr>
          <a:xfrm>
            <a:off x="3538728" y="3127248"/>
            <a:ext cx="2112264" cy="103327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Kuiz 5 soalan? Hasil kerja? Boleh terangkan kepada rakan?</a:t>
            </a:r>
            <a:endParaRPr lang="en-US" sz="1100" dirty="0"/>
          </a:p>
        </p:txBody>
      </p:sp>
      <p:sp>
        <p:nvSpPr>
          <p:cNvPr id="17" name="Shape 13"/>
          <p:cNvSpPr/>
          <p:nvPr/>
        </p:nvSpPr>
        <p:spPr>
          <a:xfrm>
            <a:off x="6035040" y="1828800"/>
            <a:ext cx="2514600" cy="2468880"/>
          </a:xfrm>
          <a:prstGeom prst="roundRect">
            <a:avLst>
              <a:gd name="adj" fmla="val 3704"/>
            </a:avLst>
          </a:prstGeom>
          <a:solidFill>
            <a:srgbClr val="FFFFFF"/>
          </a:solidFill>
          <a:ln w="15875">
            <a:solidFill>
              <a:srgbClr val="3A9D6E"/>
            </a:solidFill>
            <a:prstDash val="solid"/>
          </a:ln>
        </p:spPr>
      </p:sp>
      <p:sp>
        <p:nvSpPr>
          <p:cNvPr id="18" name="Shape 14"/>
          <p:cNvSpPr/>
          <p:nvPr/>
        </p:nvSpPr>
        <p:spPr>
          <a:xfrm>
            <a:off x="6236208" y="2029968"/>
            <a:ext cx="548640" cy="548640"/>
          </a:xfrm>
          <a:prstGeom prst="ellipse">
            <a:avLst/>
          </a:prstGeom>
          <a:solidFill>
            <a:srgbClr val="DFF1E7"/>
          </a:solidFill>
          <a:ln/>
        </p:spPr>
      </p:sp>
      <p:pic>
        <p:nvPicPr>
          <p:cNvPr id="19" name="Image 2" descr="icons/book-sea.png">    </p:cNvPr>
          <p:cNvPicPr>
            <a:picLocks noChangeAspect="1"/>
          </p:cNvPicPr>
          <p:nvPr/>
        </p:nvPicPr>
        <p:blipFill>
          <a:blip r:embed="rId4"/>
          <a:stretch>
            <a:fillRect/>
          </a:stretch>
        </p:blipFill>
        <p:spPr>
          <a:xfrm>
            <a:off x="6373368" y="2167128"/>
            <a:ext cx="274320" cy="274320"/>
          </a:xfrm>
          <a:prstGeom prst="rect">
            <a:avLst/>
          </a:prstGeom>
        </p:spPr>
      </p:pic>
      <p:sp>
        <p:nvSpPr>
          <p:cNvPr id="20" name="Text 15"/>
          <p:cNvSpPr txBox="1"/>
          <p:nvPr/>
        </p:nvSpPr>
        <p:spPr>
          <a:xfrm>
            <a:off x="7498080" y="1874520"/>
            <a:ext cx="914400" cy="548640"/>
          </a:xfrm>
          <a:prstGeom prst="rect">
            <a:avLst/>
          </a:prstGeom>
          <a:noFill/>
          <a:ln/>
        </p:spPr>
        <p:txBody>
          <a:bodyPr wrap="square" lIns="0" tIns="0" rIns="0" bIns="0" rtlCol="0" anchor="ctr"/>
          <a:lstStyle/>
          <a:p>
            <a:pPr algn="r" indent="0" marL="0">
              <a:buNone/>
            </a:pPr>
            <a:r>
              <a:rPr lang="en-US" sz="3000" b="1" dirty="0">
                <a:solidFill>
                  <a:srgbClr val="C3E6D3"/>
                </a:solidFill>
                <a:latin typeface="Cambria" pitchFamily="34" charset="0"/>
                <a:ea typeface="Cambria" pitchFamily="34" charset="-122"/>
                <a:cs typeface="Cambria" pitchFamily="34" charset="-120"/>
              </a:rPr>
              <a:t>3</a:t>
            </a:r>
            <a:endParaRPr lang="en-US" sz="3000" dirty="0"/>
          </a:p>
        </p:txBody>
      </p:sp>
      <p:sp>
        <p:nvSpPr>
          <p:cNvPr id="21" name="Text 16"/>
          <p:cNvSpPr txBox="1"/>
          <p:nvPr/>
        </p:nvSpPr>
        <p:spPr>
          <a:xfrm>
            <a:off x="6236208" y="2697480"/>
            <a:ext cx="2112264" cy="457200"/>
          </a:xfrm>
          <a:prstGeom prst="rect">
            <a:avLst/>
          </a:prstGeom>
          <a:noFill/>
          <a:ln/>
        </p:spPr>
        <p:txBody>
          <a:bodyPr wrap="square" lIns="0" tIns="0" rIns="0" bIns="0" rtlCol="0" anchor="t"/>
          <a:lstStyle/>
          <a:p>
            <a:pPr indent="0" marL="0">
              <a:buNone/>
            </a:pPr>
            <a:r>
              <a:rPr lang="en-US" sz="1400" b="1" dirty="0">
                <a:solidFill>
                  <a:srgbClr val="15262B"/>
                </a:solidFill>
                <a:latin typeface="Calibri" pitchFamily="34" charset="0"/>
                <a:ea typeface="Calibri" pitchFamily="34" charset="-122"/>
                <a:cs typeface="Calibri" pitchFamily="34" charset="-120"/>
              </a:rPr>
              <a:t>Bahan apa AI perlu baca?</a:t>
            </a:r>
            <a:endParaRPr lang="en-US" sz="1400" dirty="0"/>
          </a:p>
        </p:txBody>
      </p:sp>
      <p:sp>
        <p:nvSpPr>
          <p:cNvPr id="22" name="Text 17"/>
          <p:cNvSpPr txBox="1"/>
          <p:nvPr/>
        </p:nvSpPr>
        <p:spPr>
          <a:xfrm>
            <a:off x="6236208" y="3127248"/>
            <a:ext cx="2112264" cy="103327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Buku teks, DSKP atau nota anda. Muat naik dahulu, baru tanya.</a:t>
            </a:r>
            <a:endParaRPr lang="en-US" sz="1100" dirty="0"/>
          </a:p>
        </p:txBody>
      </p:sp>
      <p:sp>
        <p:nvSpPr>
          <p:cNvPr id="23" name="Shape 18"/>
          <p:cNvSpPr/>
          <p:nvPr/>
        </p:nvSpPr>
        <p:spPr>
          <a:xfrm>
            <a:off x="8823960" y="1828800"/>
            <a:ext cx="2724912" cy="2468880"/>
          </a:xfrm>
          <a:prstGeom prst="roundRect">
            <a:avLst>
              <a:gd name="adj" fmla="val 5185"/>
            </a:avLst>
          </a:prstGeom>
          <a:solidFill>
            <a:srgbClr val="FFFFFF"/>
          </a:solidFill>
          <a:ln w="9525">
            <a:solidFill>
              <a:srgbClr val="DCE5E3"/>
            </a:solidFill>
            <a:prstDash val="solid"/>
          </a:ln>
        </p:spPr>
      </p:sp>
      <p:pic>
        <p:nvPicPr>
          <p:cNvPr id="24" name="Image 3" descr="img/aktiviti.png">    </p:cNvPr>
          <p:cNvPicPr>
            <a:picLocks noChangeAspect="1"/>
          </p:cNvPicPr>
          <p:nvPr/>
        </p:nvPicPr>
        <p:blipFill>
          <a:blip r:embed="rId5"/>
          <a:stretch>
            <a:fillRect/>
          </a:stretch>
        </p:blipFill>
        <p:spPr>
          <a:xfrm>
            <a:off x="9037448" y="1938528"/>
            <a:ext cx="2297936" cy="2249424"/>
          </a:xfrm>
          <a:prstGeom prst="rect">
            <a:avLst/>
          </a:prstGeom>
        </p:spPr>
      </p:pic>
      <p:sp>
        <p:nvSpPr>
          <p:cNvPr id="25" name="Shape 19"/>
          <p:cNvSpPr/>
          <p:nvPr/>
        </p:nvSpPr>
        <p:spPr>
          <a:xfrm>
            <a:off x="640080" y="4526280"/>
            <a:ext cx="10908792" cy="1234440"/>
          </a:xfrm>
          <a:prstGeom prst="roundRect">
            <a:avLst>
              <a:gd name="adj" fmla="val 7407"/>
            </a:avLst>
          </a:prstGeom>
          <a:solidFill>
            <a:srgbClr val="0E1B22"/>
          </a:solidFill>
          <a:ln/>
        </p:spPr>
      </p:sp>
      <p:sp>
        <p:nvSpPr>
          <p:cNvPr id="26" name="Text 20"/>
          <p:cNvSpPr txBox="1"/>
          <p:nvPr/>
        </p:nvSpPr>
        <p:spPr>
          <a:xfrm>
            <a:off x="841248" y="4636008"/>
            <a:ext cx="10506456" cy="219456"/>
          </a:xfrm>
          <a:prstGeom prst="rect">
            <a:avLst/>
          </a:prstGeom>
          <a:noFill/>
          <a:ln/>
        </p:spPr>
        <p:txBody>
          <a:bodyPr wrap="square" lIns="0" tIns="0" rIns="0" bIns="0" rtlCol="0" anchor="ctr"/>
          <a:lstStyle/>
          <a:p>
            <a:pPr indent="0" marL="0">
              <a:buNone/>
            </a:pPr>
            <a:r>
              <a:rPr lang="en-US" sz="900" b="1" spc="200" kern="0" dirty="0">
                <a:solidFill>
                  <a:srgbClr val="1F8F8A"/>
                </a:solidFill>
                <a:latin typeface="Calibri" pitchFamily="34" charset="0"/>
                <a:ea typeface="Calibri" pitchFamily="34" charset="-122"/>
                <a:cs typeface="Calibri" pitchFamily="34" charset="-120"/>
              </a:rPr>
              <a:t>CONTOH: TIGA JAWAPAN ITU MASUK KE DALAM PROMPT</a:t>
            </a:r>
            <a:endParaRPr lang="en-US" sz="900" dirty="0"/>
          </a:p>
        </p:txBody>
      </p:sp>
      <p:sp>
        <p:nvSpPr>
          <p:cNvPr id="27" name="Text 21"/>
          <p:cNvSpPr txBox="1"/>
          <p:nvPr/>
        </p:nvSpPr>
        <p:spPr>
          <a:xfrm>
            <a:off x="841248" y="4892040"/>
            <a:ext cx="10506456" cy="777240"/>
          </a:xfrm>
          <a:prstGeom prst="rect">
            <a:avLst/>
          </a:prstGeom>
          <a:noFill/>
          <a:ln/>
        </p:spPr>
        <p:txBody>
          <a:bodyPr wrap="square" lIns="0" tIns="0" rIns="0" bIns="0" rtlCol="0" anchor="t"/>
          <a:lstStyle/>
          <a:p>
            <a:pPr indent="0" marL="0">
              <a:buNone/>
            </a:pPr>
            <a:r>
              <a:rPr lang="en-US" sz="1200" dirty="0">
                <a:solidFill>
                  <a:srgbClr val="D9E8EA"/>
                </a:solidFill>
                <a:latin typeface="Courier New" pitchFamily="34" charset="0"/>
                <a:ea typeface="Courier New" pitchFamily="34" charset="-122"/>
                <a:cs typeface="Courier New" pitchFamily="34" charset="-120"/>
              </a:rPr>
              <a:t>Murid saya Tahun 4, ramai yang sederhana. Saya mahu mereka dapat menyusun laluan udara dari hidung ke peparu; bukti: kuiz 5 soalan. Guna buku teks yang saya muat naik. Buatkan nota ringkas dan kuiz itu dalam Bahasa Melayu mudah.</a:t>
            </a:r>
            <a:endParaRPr lang="en-US" sz="1200" dirty="0"/>
          </a:p>
        </p:txBody>
      </p:sp>
      <p:sp>
        <p:nvSpPr>
          <p:cNvPr id="28"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29"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1  ·  07 / 30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SLOT 1 · TIGA SOALAN SEBELUM TAIP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Buat, Cuba, Baiki</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Tiga langkah yang kita ulang dalam setiap aktiviti hari ini</a:t>
            </a:r>
            <a:endParaRPr lang="en-US" sz="1350" dirty="0"/>
          </a:p>
        </p:txBody>
      </p:sp>
      <p:sp>
        <p:nvSpPr>
          <p:cNvPr id="5" name="Shape 3"/>
          <p:cNvSpPr/>
          <p:nvPr/>
        </p:nvSpPr>
        <p:spPr>
          <a:xfrm>
            <a:off x="640080" y="1874520"/>
            <a:ext cx="3200400" cy="3200400"/>
          </a:xfrm>
          <a:prstGeom prst="roundRect">
            <a:avLst>
              <a:gd name="adj" fmla="val 4000"/>
            </a:avLst>
          </a:prstGeom>
          <a:solidFill>
            <a:srgbClr val="FFFFFF"/>
          </a:solidFill>
          <a:ln w="9525">
            <a:solidFill>
              <a:srgbClr val="DCE5E3"/>
            </a:solidFill>
            <a:prstDash val="solid"/>
          </a:ln>
        </p:spPr>
      </p:sp>
      <p:pic>
        <p:nvPicPr>
          <p:cNvPr id="6" name="Image 0" descr="img/kitaran.png">    </p:cNvPr>
          <p:cNvPicPr>
            <a:picLocks noChangeAspect="1"/>
          </p:cNvPicPr>
          <p:nvPr/>
        </p:nvPicPr>
        <p:blipFill>
          <a:blip r:embed="rId2"/>
          <a:stretch>
            <a:fillRect/>
          </a:stretch>
        </p:blipFill>
        <p:spPr>
          <a:xfrm>
            <a:off x="749808" y="1995841"/>
            <a:ext cx="2980944" cy="2957759"/>
          </a:xfrm>
          <a:prstGeom prst="rect">
            <a:avLst/>
          </a:prstGeom>
        </p:spPr>
      </p:pic>
      <p:sp>
        <p:nvSpPr>
          <p:cNvPr id="7" name="Shape 4"/>
          <p:cNvSpPr/>
          <p:nvPr/>
        </p:nvSpPr>
        <p:spPr>
          <a:xfrm>
            <a:off x="4407408" y="2194560"/>
            <a:ext cx="0" cy="2468880"/>
          </a:xfrm>
          <a:prstGeom prst="line">
            <a:avLst/>
          </a:prstGeom>
          <a:noFill/>
          <a:ln w="19050">
            <a:solidFill>
              <a:srgbClr val="B5C6C9"/>
            </a:solidFill>
            <a:prstDash val="dash"/>
          </a:ln>
        </p:spPr>
      </p:sp>
      <p:sp>
        <p:nvSpPr>
          <p:cNvPr id="8" name="Shape 5"/>
          <p:cNvSpPr/>
          <p:nvPr/>
        </p:nvSpPr>
        <p:spPr>
          <a:xfrm>
            <a:off x="4187952" y="2039112"/>
            <a:ext cx="482803" cy="438912"/>
          </a:xfrm>
          <a:prstGeom prst="hexagon">
            <a:avLst/>
          </a:prstGeom>
          <a:solidFill>
            <a:srgbClr val="E0684B"/>
          </a:solidFill>
          <a:ln/>
        </p:spPr>
      </p:sp>
      <p:sp>
        <p:nvSpPr>
          <p:cNvPr id="9" name="Text 6"/>
          <p:cNvSpPr txBox="1"/>
          <p:nvPr/>
        </p:nvSpPr>
        <p:spPr>
          <a:xfrm>
            <a:off x="4187952" y="2039112"/>
            <a:ext cx="482803" cy="438912"/>
          </a:xfrm>
          <a:prstGeom prst="rect">
            <a:avLst/>
          </a:prstGeom>
          <a:noFill/>
          <a:ln/>
        </p:spPr>
        <p:txBody>
          <a:bodyPr wrap="square" lIns="0" tIns="0" rIns="0" bIns="0" rtlCol="0" anchor="ctr"/>
          <a:lstStyle/>
          <a:p>
            <a:pPr algn="ctr" indent="0" marL="0">
              <a:buNone/>
            </a:pPr>
            <a:r>
              <a:rPr lang="en-US" sz="1632" b="1" dirty="0">
                <a:solidFill>
                  <a:srgbClr val="FFFFFF"/>
                </a:solidFill>
                <a:latin typeface="Calibri" pitchFamily="34" charset="0"/>
                <a:ea typeface="Calibri" pitchFamily="34" charset="-122"/>
                <a:cs typeface="Calibri" pitchFamily="34" charset="-120"/>
              </a:rPr>
              <a:t>1</a:t>
            </a:r>
            <a:endParaRPr lang="en-US" sz="1632" dirty="0"/>
          </a:p>
        </p:txBody>
      </p:sp>
      <p:sp>
        <p:nvSpPr>
          <p:cNvPr id="10" name="Shape 7"/>
          <p:cNvSpPr/>
          <p:nvPr/>
        </p:nvSpPr>
        <p:spPr>
          <a:xfrm>
            <a:off x="4892040" y="1874520"/>
            <a:ext cx="6656832" cy="932688"/>
          </a:xfrm>
          <a:prstGeom prst="roundRect">
            <a:avLst>
              <a:gd name="adj" fmla="val 9804"/>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pic>
        <p:nvPicPr>
          <p:cNvPr id="11" name="Image 1" descr="icons/blocks-coral.png">    </p:cNvPr>
          <p:cNvPicPr>
            <a:picLocks noChangeAspect="1"/>
          </p:cNvPicPr>
          <p:nvPr/>
        </p:nvPicPr>
        <p:blipFill>
          <a:blip r:embed="rId3"/>
          <a:stretch>
            <a:fillRect/>
          </a:stretch>
        </p:blipFill>
        <p:spPr>
          <a:xfrm>
            <a:off x="5074920" y="2148840"/>
            <a:ext cx="384048" cy="384048"/>
          </a:xfrm>
          <a:prstGeom prst="rect">
            <a:avLst/>
          </a:prstGeom>
        </p:spPr>
      </p:pic>
      <p:sp>
        <p:nvSpPr>
          <p:cNvPr id="12" name="Text 8"/>
          <p:cNvSpPr txBox="1"/>
          <p:nvPr/>
        </p:nvSpPr>
        <p:spPr>
          <a:xfrm>
            <a:off x="5623560" y="1984248"/>
            <a:ext cx="5669280" cy="347472"/>
          </a:xfrm>
          <a:prstGeom prst="rect">
            <a:avLst/>
          </a:prstGeom>
          <a:noFill/>
          <a:ln/>
        </p:spPr>
        <p:txBody>
          <a:bodyPr wrap="square" lIns="0" tIns="0" rIns="0" bIns="0" rtlCol="0" anchor="ctr"/>
          <a:lstStyle/>
          <a:p>
            <a:pPr indent="0" marL="0">
              <a:buNone/>
            </a:pPr>
            <a:r>
              <a:rPr lang="en-US" sz="1600" b="1" dirty="0">
                <a:solidFill>
                  <a:srgbClr val="15262B"/>
                </a:solidFill>
                <a:latin typeface="Cambria" pitchFamily="34" charset="0"/>
                <a:ea typeface="Cambria" pitchFamily="34" charset="-122"/>
                <a:cs typeface="Cambria" pitchFamily="34" charset="-120"/>
              </a:rPr>
              <a:t>Buat</a:t>
            </a:r>
            <a:endParaRPr lang="en-US" sz="1600" dirty="0"/>
          </a:p>
        </p:txBody>
      </p:sp>
      <p:sp>
        <p:nvSpPr>
          <p:cNvPr id="13" name="Text 9"/>
          <p:cNvSpPr txBox="1"/>
          <p:nvPr/>
        </p:nvSpPr>
        <p:spPr>
          <a:xfrm>
            <a:off x="5623560" y="2331720"/>
            <a:ext cx="5760720" cy="43891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Minta AI hasilkan bahan daripada bahan yang anda muat naik.</a:t>
            </a:r>
            <a:endParaRPr lang="en-US" sz="1100" dirty="0"/>
          </a:p>
        </p:txBody>
      </p:sp>
      <p:sp>
        <p:nvSpPr>
          <p:cNvPr id="14" name="Shape 10"/>
          <p:cNvSpPr/>
          <p:nvPr/>
        </p:nvSpPr>
        <p:spPr>
          <a:xfrm>
            <a:off x="4187952" y="3154680"/>
            <a:ext cx="482803" cy="438912"/>
          </a:xfrm>
          <a:prstGeom prst="hexagon">
            <a:avLst/>
          </a:prstGeom>
          <a:solidFill>
            <a:srgbClr val="1F8F8A"/>
          </a:solidFill>
          <a:ln/>
        </p:spPr>
      </p:sp>
      <p:sp>
        <p:nvSpPr>
          <p:cNvPr id="15" name="Text 11"/>
          <p:cNvSpPr txBox="1"/>
          <p:nvPr/>
        </p:nvSpPr>
        <p:spPr>
          <a:xfrm>
            <a:off x="4187952" y="3154680"/>
            <a:ext cx="482803" cy="438912"/>
          </a:xfrm>
          <a:prstGeom prst="rect">
            <a:avLst/>
          </a:prstGeom>
          <a:noFill/>
          <a:ln/>
        </p:spPr>
        <p:txBody>
          <a:bodyPr wrap="square" lIns="0" tIns="0" rIns="0" bIns="0" rtlCol="0" anchor="ctr"/>
          <a:lstStyle/>
          <a:p>
            <a:pPr algn="ctr" indent="0" marL="0">
              <a:buNone/>
            </a:pPr>
            <a:r>
              <a:rPr lang="en-US" sz="1632" b="1" dirty="0">
                <a:solidFill>
                  <a:srgbClr val="FFFFFF"/>
                </a:solidFill>
                <a:latin typeface="Calibri" pitchFamily="34" charset="0"/>
                <a:ea typeface="Calibri" pitchFamily="34" charset="-122"/>
                <a:cs typeface="Calibri" pitchFamily="34" charset="-120"/>
              </a:rPr>
              <a:t>2</a:t>
            </a:r>
            <a:endParaRPr lang="en-US" sz="1632" dirty="0"/>
          </a:p>
        </p:txBody>
      </p:sp>
      <p:sp>
        <p:nvSpPr>
          <p:cNvPr id="16" name="Shape 12"/>
          <p:cNvSpPr/>
          <p:nvPr/>
        </p:nvSpPr>
        <p:spPr>
          <a:xfrm>
            <a:off x="4892040" y="2990088"/>
            <a:ext cx="6656832" cy="932688"/>
          </a:xfrm>
          <a:prstGeom prst="roundRect">
            <a:avLst>
              <a:gd name="adj" fmla="val 9804"/>
            </a:avLst>
          </a:prstGeom>
          <a:solidFill>
            <a:srgbClr val="F6F8F7"/>
          </a:solidFill>
          <a:ln w="9525">
            <a:solidFill>
              <a:srgbClr val="DCE5E3"/>
            </a:solidFill>
            <a:prstDash val="solid"/>
          </a:ln>
        </p:spPr>
      </p:sp>
      <p:pic>
        <p:nvPicPr>
          <p:cNvPr id="17" name="Image 2" descr="icons/check-teal.png">    </p:cNvPr>
          <p:cNvPicPr>
            <a:picLocks noChangeAspect="1"/>
          </p:cNvPicPr>
          <p:nvPr/>
        </p:nvPicPr>
        <p:blipFill>
          <a:blip r:embed="rId4"/>
          <a:stretch>
            <a:fillRect/>
          </a:stretch>
        </p:blipFill>
        <p:spPr>
          <a:xfrm>
            <a:off x="5074920" y="3264408"/>
            <a:ext cx="384048" cy="384048"/>
          </a:xfrm>
          <a:prstGeom prst="rect">
            <a:avLst/>
          </a:prstGeom>
        </p:spPr>
      </p:pic>
      <p:sp>
        <p:nvSpPr>
          <p:cNvPr id="18" name="Text 13"/>
          <p:cNvSpPr txBox="1"/>
          <p:nvPr/>
        </p:nvSpPr>
        <p:spPr>
          <a:xfrm>
            <a:off x="5623560" y="3099816"/>
            <a:ext cx="5669280" cy="347472"/>
          </a:xfrm>
          <a:prstGeom prst="rect">
            <a:avLst/>
          </a:prstGeom>
          <a:noFill/>
          <a:ln/>
        </p:spPr>
        <p:txBody>
          <a:bodyPr wrap="square" lIns="0" tIns="0" rIns="0" bIns="0" rtlCol="0" anchor="ctr"/>
          <a:lstStyle/>
          <a:p>
            <a:pPr indent="0" marL="0">
              <a:buNone/>
            </a:pPr>
            <a:r>
              <a:rPr lang="en-US" sz="1600" b="1" dirty="0">
                <a:solidFill>
                  <a:srgbClr val="15262B"/>
                </a:solidFill>
                <a:latin typeface="Cambria" pitchFamily="34" charset="0"/>
                <a:ea typeface="Cambria" pitchFamily="34" charset="-122"/>
                <a:cs typeface="Cambria" pitchFamily="34" charset="-120"/>
              </a:rPr>
              <a:t>Cuba</a:t>
            </a:r>
            <a:endParaRPr lang="en-US" sz="1600" dirty="0"/>
          </a:p>
        </p:txBody>
      </p:sp>
      <p:sp>
        <p:nvSpPr>
          <p:cNvPr id="19" name="Text 14"/>
          <p:cNvSpPr txBox="1"/>
          <p:nvPr/>
        </p:nvSpPr>
        <p:spPr>
          <a:xfrm>
            <a:off x="5623560" y="3447288"/>
            <a:ext cx="5760720" cy="43891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Cuba sendiri dahulu: jawab kuiz, tonton video, baca nota. Cari yang tak kena.</a:t>
            </a:r>
            <a:endParaRPr lang="en-US" sz="1100" dirty="0"/>
          </a:p>
        </p:txBody>
      </p:sp>
      <p:sp>
        <p:nvSpPr>
          <p:cNvPr id="20" name="Shape 15"/>
          <p:cNvSpPr/>
          <p:nvPr/>
        </p:nvSpPr>
        <p:spPr>
          <a:xfrm>
            <a:off x="4187952" y="4270248"/>
            <a:ext cx="482803" cy="438912"/>
          </a:xfrm>
          <a:prstGeom prst="hexagon">
            <a:avLst/>
          </a:prstGeom>
          <a:solidFill>
            <a:srgbClr val="3A9D6E"/>
          </a:solidFill>
          <a:ln/>
        </p:spPr>
      </p:sp>
      <p:sp>
        <p:nvSpPr>
          <p:cNvPr id="21" name="Text 16"/>
          <p:cNvSpPr txBox="1"/>
          <p:nvPr/>
        </p:nvSpPr>
        <p:spPr>
          <a:xfrm>
            <a:off x="4187952" y="4270248"/>
            <a:ext cx="482803" cy="438912"/>
          </a:xfrm>
          <a:prstGeom prst="rect">
            <a:avLst/>
          </a:prstGeom>
          <a:noFill/>
          <a:ln/>
        </p:spPr>
        <p:txBody>
          <a:bodyPr wrap="square" lIns="0" tIns="0" rIns="0" bIns="0" rtlCol="0" anchor="ctr"/>
          <a:lstStyle/>
          <a:p>
            <a:pPr algn="ctr" indent="0" marL="0">
              <a:buNone/>
            </a:pPr>
            <a:r>
              <a:rPr lang="en-US" sz="1632" b="1" dirty="0">
                <a:solidFill>
                  <a:srgbClr val="FFFFFF"/>
                </a:solidFill>
                <a:latin typeface="Calibri" pitchFamily="34" charset="0"/>
                <a:ea typeface="Calibri" pitchFamily="34" charset="-122"/>
                <a:cs typeface="Calibri" pitchFamily="34" charset="-120"/>
              </a:rPr>
              <a:t>3</a:t>
            </a:r>
            <a:endParaRPr lang="en-US" sz="1632" dirty="0"/>
          </a:p>
        </p:txBody>
      </p:sp>
      <p:sp>
        <p:nvSpPr>
          <p:cNvPr id="22" name="Shape 17"/>
          <p:cNvSpPr/>
          <p:nvPr/>
        </p:nvSpPr>
        <p:spPr>
          <a:xfrm>
            <a:off x="4892040" y="4105656"/>
            <a:ext cx="6656832" cy="932688"/>
          </a:xfrm>
          <a:prstGeom prst="roundRect">
            <a:avLst>
              <a:gd name="adj" fmla="val 9804"/>
            </a:avLst>
          </a:prstGeom>
          <a:solidFill>
            <a:srgbClr val="FFFFFF"/>
          </a:solidFill>
          <a:ln w="6350">
            <a:solidFill>
              <a:srgbClr val="EEF2F8"/>
            </a:solidFill>
            <a:prstDash val="solid"/>
          </a:ln>
          <a:effectLst>
            <a:outerShdw sx="100000" sy="100000" kx="0" ky="0" algn="bl" rotWithShape="0" blurRad="101600" dist="38100" dir="5400000">
              <a:srgbClr val="1A2440">
                <a:alpha val="12000"/>
              </a:srgbClr>
            </a:outerShdw>
          </a:effectLst>
        </p:spPr>
      </p:sp>
      <p:pic>
        <p:nvPicPr>
          <p:cNvPr id="23" name="Image 3" descr="icons/wrench-sea.png">    </p:cNvPr>
          <p:cNvPicPr>
            <a:picLocks noChangeAspect="1"/>
          </p:cNvPicPr>
          <p:nvPr/>
        </p:nvPicPr>
        <p:blipFill>
          <a:blip r:embed="rId5"/>
          <a:stretch>
            <a:fillRect/>
          </a:stretch>
        </p:blipFill>
        <p:spPr>
          <a:xfrm>
            <a:off x="5074920" y="4379976"/>
            <a:ext cx="384048" cy="384048"/>
          </a:xfrm>
          <a:prstGeom prst="rect">
            <a:avLst/>
          </a:prstGeom>
        </p:spPr>
      </p:pic>
      <p:sp>
        <p:nvSpPr>
          <p:cNvPr id="24" name="Text 18"/>
          <p:cNvSpPr txBox="1"/>
          <p:nvPr/>
        </p:nvSpPr>
        <p:spPr>
          <a:xfrm>
            <a:off x="5623560" y="4215384"/>
            <a:ext cx="5669280" cy="347472"/>
          </a:xfrm>
          <a:prstGeom prst="rect">
            <a:avLst/>
          </a:prstGeom>
          <a:noFill/>
          <a:ln/>
        </p:spPr>
        <p:txBody>
          <a:bodyPr wrap="square" lIns="0" tIns="0" rIns="0" bIns="0" rtlCol="0" anchor="ctr"/>
          <a:lstStyle/>
          <a:p>
            <a:pPr indent="0" marL="0">
              <a:buNone/>
            </a:pPr>
            <a:r>
              <a:rPr lang="en-US" sz="1600" b="1" dirty="0">
                <a:solidFill>
                  <a:srgbClr val="15262B"/>
                </a:solidFill>
                <a:latin typeface="Cambria" pitchFamily="34" charset="0"/>
                <a:ea typeface="Cambria" pitchFamily="34" charset="-122"/>
                <a:cs typeface="Cambria" pitchFamily="34" charset="-120"/>
              </a:rPr>
              <a:t>Baiki</a:t>
            </a:r>
            <a:endParaRPr lang="en-US" sz="1600" dirty="0"/>
          </a:p>
        </p:txBody>
      </p:sp>
      <p:sp>
        <p:nvSpPr>
          <p:cNvPr id="25" name="Text 19"/>
          <p:cNvSpPr txBox="1"/>
          <p:nvPr/>
        </p:nvSpPr>
        <p:spPr>
          <a:xfrm>
            <a:off x="5623560" y="4562856"/>
            <a:ext cx="5760720" cy="438912"/>
          </a:xfrm>
          <a:prstGeom prst="rect">
            <a:avLst/>
          </a:prstGeom>
          <a:noFill/>
          <a:ln/>
        </p:spPr>
        <p:txBody>
          <a:bodyPr wrap="square" lIns="0" tIns="0" rIns="0" bIns="0" rtlCol="0" anchor="t"/>
          <a:lstStyle/>
          <a:p>
            <a:pPr indent="0" marL="0">
              <a:buNone/>
            </a:pPr>
            <a:r>
              <a:rPr lang="en-US" sz="1100" dirty="0">
                <a:solidFill>
                  <a:srgbClr val="5B6E75"/>
                </a:solidFill>
                <a:latin typeface="Calibri" pitchFamily="34" charset="0"/>
                <a:ea typeface="Calibri" pitchFamily="34" charset="-122"/>
                <a:cs typeface="Calibri" pitchFamily="34" charset="-120"/>
              </a:rPr>
              <a:t>Beritahu AI apa yang lemah, jana semula, kemudian guna dalam kelas.</a:t>
            </a:r>
            <a:endParaRPr lang="en-US" sz="1100" dirty="0"/>
          </a:p>
        </p:txBody>
      </p:sp>
      <p:sp>
        <p:nvSpPr>
          <p:cNvPr id="26" name="Shape 20"/>
          <p:cNvSpPr/>
          <p:nvPr/>
        </p:nvSpPr>
        <p:spPr>
          <a:xfrm>
            <a:off x="640080" y="5349240"/>
            <a:ext cx="10908792" cy="658368"/>
          </a:xfrm>
          <a:prstGeom prst="roundRect">
            <a:avLst>
              <a:gd name="adj" fmla="val 13889"/>
            </a:avLst>
          </a:prstGeom>
          <a:solidFill>
            <a:srgbClr val="FBEFD3"/>
          </a:solidFill>
          <a:ln/>
        </p:spPr>
      </p:sp>
      <p:pic>
        <p:nvPicPr>
          <p:cNvPr id="27" name="Image 4" descr="icons/lightbulb-amber.png">    </p:cNvPr>
          <p:cNvPicPr>
            <a:picLocks noChangeAspect="1"/>
          </p:cNvPicPr>
          <p:nvPr/>
        </p:nvPicPr>
        <p:blipFill>
          <a:blip r:embed="rId6"/>
          <a:stretch>
            <a:fillRect/>
          </a:stretch>
        </p:blipFill>
        <p:spPr>
          <a:xfrm>
            <a:off x="841248" y="5532120"/>
            <a:ext cx="292608" cy="292608"/>
          </a:xfrm>
          <a:prstGeom prst="rect">
            <a:avLst/>
          </a:prstGeom>
        </p:spPr>
      </p:pic>
      <p:sp>
        <p:nvSpPr>
          <p:cNvPr id="28" name="Text 21"/>
          <p:cNvSpPr txBox="1"/>
          <p:nvPr/>
        </p:nvSpPr>
        <p:spPr>
          <a:xfrm>
            <a:off x="1280160" y="5349240"/>
            <a:ext cx="10040112" cy="658368"/>
          </a:xfrm>
          <a:prstGeom prst="rect">
            <a:avLst/>
          </a:prstGeom>
          <a:noFill/>
          <a:ln/>
        </p:spPr>
        <p:txBody>
          <a:bodyPr wrap="square" lIns="0" tIns="0" rIns="0" bIns="0" rtlCol="0" anchor="ctr"/>
          <a:lstStyle/>
          <a:p>
            <a:pPr indent="0" marL="0">
              <a:buNone/>
            </a:pPr>
            <a:r>
              <a:rPr lang="en-US" sz="1250" b="1" dirty="0">
                <a:solidFill>
                  <a:srgbClr val="15262B"/>
                </a:solidFill>
                <a:latin typeface="Calibri" pitchFamily="34" charset="0"/>
                <a:ea typeface="Calibri" pitchFamily="34" charset="-122"/>
                <a:cs typeface="Calibri" pitchFamily="34" charset="-120"/>
              </a:rPr>
              <a:t>Langkah yang paling kerap dilangkau ialah Cuba. Hari ini Quiz Studio digunakan untuk mencuba bahan anda sendiri sebelum diberikan kepada murid.</a:t>
            </a:r>
            <a:endParaRPr lang="en-US" sz="1250" dirty="0"/>
          </a:p>
        </p:txBody>
      </p:sp>
      <p:sp>
        <p:nvSpPr>
          <p:cNvPr id="29" name="Text 22"/>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30" name="Text 23"/>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1  ·  08 / 30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txBox="1"/>
          <p:nvPr/>
        </p:nvSpPr>
        <p:spPr>
          <a:xfrm>
            <a:off x="640080" y="411480"/>
            <a:ext cx="9601200" cy="274320"/>
          </a:xfrm>
          <a:prstGeom prst="rect">
            <a:avLst/>
          </a:prstGeom>
          <a:noFill/>
          <a:ln/>
        </p:spPr>
        <p:txBody>
          <a:bodyPr wrap="square" lIns="0" tIns="0" rIns="0" bIns="0" rtlCol="0" anchor="ctr"/>
          <a:lstStyle/>
          <a:p>
            <a:pPr indent="0" marL="0">
              <a:buNone/>
            </a:pPr>
            <a:r>
              <a:rPr lang="en-US" sz="1150" b="1" spc="300" kern="0" dirty="0">
                <a:solidFill>
                  <a:srgbClr val="E0684B"/>
                </a:solidFill>
                <a:latin typeface="Calibri" pitchFamily="34" charset="0"/>
                <a:ea typeface="Calibri" pitchFamily="34" charset="-122"/>
                <a:cs typeface="Calibri" pitchFamily="34" charset="-120"/>
              </a:rPr>
              <a:t>SLOT 1 · TIGA SOALAN SEBELUM TAIP</a:t>
            </a:r>
            <a:endParaRPr lang="en-US" sz="1150" dirty="0"/>
          </a:p>
        </p:txBody>
      </p:sp>
      <p:sp>
        <p:nvSpPr>
          <p:cNvPr id="3" name="Text 1"/>
          <p:cNvSpPr txBox="1"/>
          <p:nvPr/>
        </p:nvSpPr>
        <p:spPr>
          <a:xfrm>
            <a:off x="640080" y="713232"/>
            <a:ext cx="10424160" cy="658368"/>
          </a:xfrm>
          <a:prstGeom prst="rect">
            <a:avLst/>
          </a:prstGeom>
          <a:noFill/>
          <a:ln/>
        </p:spPr>
        <p:txBody>
          <a:bodyPr wrap="square" lIns="0" tIns="0" rIns="0" bIns="0" rtlCol="0" anchor="ctr"/>
          <a:lstStyle/>
          <a:p>
            <a:pPr indent="0" marL="0">
              <a:buNone/>
            </a:pPr>
            <a:r>
              <a:rPr lang="en-US" sz="3100" b="1" dirty="0">
                <a:solidFill>
                  <a:srgbClr val="15262B"/>
                </a:solidFill>
                <a:latin typeface="Cambria" pitchFamily="34" charset="0"/>
                <a:ea typeface="Cambria" pitchFamily="34" charset="-122"/>
                <a:cs typeface="Cambria" pitchFamily="34" charset="-120"/>
              </a:rPr>
              <a:t>Satu Ayat Sasaran, Satu Resipi Prompt</a:t>
            </a:r>
            <a:endParaRPr lang="en-US" sz="3100" dirty="0"/>
          </a:p>
        </p:txBody>
      </p:sp>
      <p:sp>
        <p:nvSpPr>
          <p:cNvPr id="4" name="Text 2"/>
          <p:cNvSpPr txBox="1"/>
          <p:nvPr/>
        </p:nvSpPr>
        <p:spPr>
          <a:xfrm>
            <a:off x="640080" y="1371600"/>
            <a:ext cx="10241280" cy="365760"/>
          </a:xfrm>
          <a:prstGeom prst="rect">
            <a:avLst/>
          </a:prstGeom>
          <a:noFill/>
          <a:ln/>
        </p:spPr>
        <p:txBody>
          <a:bodyPr wrap="square" lIns="0" tIns="0" rIns="0" bIns="0" rtlCol="0" anchor="ctr"/>
          <a:lstStyle/>
          <a:p>
            <a:pPr indent="0" marL="0">
              <a:buNone/>
            </a:pPr>
            <a:r>
              <a:rPr lang="en-US" sz="1350" dirty="0">
                <a:solidFill>
                  <a:srgbClr val="5B6E75"/>
                </a:solidFill>
                <a:latin typeface="Calibri" pitchFamily="34" charset="0"/>
                <a:ea typeface="Calibri" pitchFamily="34" charset="-122"/>
                <a:cs typeface="Calibri" pitchFamily="34" charset="-120"/>
              </a:rPr>
              <a:t>Ayat sasaran ialah isi; resipi CTFC ialah bekasnya. Tampal ayat sasaran di awal setiap prompt.</a:t>
            </a:r>
            <a:endParaRPr lang="en-US" sz="1350" dirty="0"/>
          </a:p>
        </p:txBody>
      </p:sp>
      <p:sp>
        <p:nvSpPr>
          <p:cNvPr id="5" name="Shape 3"/>
          <p:cNvSpPr/>
          <p:nvPr/>
        </p:nvSpPr>
        <p:spPr>
          <a:xfrm>
            <a:off x="640080" y="1810512"/>
            <a:ext cx="6583680" cy="1051560"/>
          </a:xfrm>
          <a:prstGeom prst="roundRect">
            <a:avLst>
              <a:gd name="adj" fmla="val 8696"/>
            </a:avLst>
          </a:prstGeom>
          <a:solidFill>
            <a:srgbClr val="0E1B22"/>
          </a:solidFill>
          <a:ln/>
        </p:spPr>
      </p:sp>
      <p:sp>
        <p:nvSpPr>
          <p:cNvPr id="6" name="Text 4"/>
          <p:cNvSpPr txBox="1"/>
          <p:nvPr/>
        </p:nvSpPr>
        <p:spPr>
          <a:xfrm>
            <a:off x="841248" y="1920240"/>
            <a:ext cx="6181344" cy="219456"/>
          </a:xfrm>
          <a:prstGeom prst="rect">
            <a:avLst/>
          </a:prstGeom>
          <a:noFill/>
          <a:ln/>
        </p:spPr>
        <p:txBody>
          <a:bodyPr wrap="square" lIns="0" tIns="0" rIns="0" bIns="0" rtlCol="0" anchor="ctr"/>
          <a:lstStyle/>
          <a:p>
            <a:pPr indent="0" marL="0">
              <a:buNone/>
            </a:pPr>
            <a:r>
              <a:rPr lang="en-US" sz="900" b="1" spc="200" kern="0" dirty="0">
                <a:solidFill>
                  <a:srgbClr val="1F8F8A"/>
                </a:solidFill>
                <a:latin typeface="Calibri" pitchFamily="34" charset="0"/>
                <a:ea typeface="Calibri" pitchFamily="34" charset="-122"/>
                <a:cs typeface="Calibri" pitchFamily="34" charset="-120"/>
              </a:rPr>
              <a:t>AYAT SASARAN (DUA TEMPAT KOSONG)</a:t>
            </a:r>
            <a:endParaRPr lang="en-US" sz="900" dirty="0"/>
          </a:p>
        </p:txBody>
      </p:sp>
      <p:sp>
        <p:nvSpPr>
          <p:cNvPr id="7" name="Text 5"/>
          <p:cNvSpPr txBox="1"/>
          <p:nvPr/>
        </p:nvSpPr>
        <p:spPr>
          <a:xfrm>
            <a:off x="841248" y="2176272"/>
            <a:ext cx="6181344" cy="594360"/>
          </a:xfrm>
          <a:prstGeom prst="rect">
            <a:avLst/>
          </a:prstGeom>
          <a:noFill/>
          <a:ln/>
        </p:spPr>
        <p:txBody>
          <a:bodyPr wrap="square" lIns="0" tIns="0" rIns="0" bIns="0" rtlCol="0" anchor="t"/>
          <a:lstStyle/>
          <a:p>
            <a:pPr indent="0" marL="0">
              <a:buNone/>
            </a:pPr>
            <a:r>
              <a:rPr lang="en-US" sz="1300" dirty="0">
                <a:solidFill>
                  <a:srgbClr val="D9E8EA"/>
                </a:solidFill>
                <a:latin typeface="Courier New" pitchFamily="34" charset="0"/>
                <a:ea typeface="Courier New" pitchFamily="34" charset="-122"/>
                <a:cs typeface="Courier New" pitchFamily="34" charset="-120"/>
              </a:rPr>
              <a:t>Murid [tahun] dapat [buat apa], dan saya tahu melalui [bukti].</a:t>
            </a:r>
            <a:endParaRPr lang="en-US" sz="1300" dirty="0"/>
          </a:p>
        </p:txBody>
      </p:sp>
      <p:sp>
        <p:nvSpPr>
          <p:cNvPr id="8" name="Shape 6"/>
          <p:cNvSpPr/>
          <p:nvPr/>
        </p:nvSpPr>
        <p:spPr>
          <a:xfrm>
            <a:off x="7406640" y="1810512"/>
            <a:ext cx="4142232" cy="1051560"/>
          </a:xfrm>
          <a:prstGeom prst="roundRect">
            <a:avLst>
              <a:gd name="adj" fmla="val 8696"/>
            </a:avLst>
          </a:prstGeom>
          <a:solidFill>
            <a:srgbClr val="FBE4DE"/>
          </a:solidFill>
          <a:ln/>
        </p:spPr>
      </p:sp>
      <p:sp>
        <p:nvSpPr>
          <p:cNvPr id="9" name="Text 7"/>
          <p:cNvSpPr txBox="1"/>
          <p:nvPr/>
        </p:nvSpPr>
        <p:spPr>
          <a:xfrm>
            <a:off x="7589520" y="1901952"/>
            <a:ext cx="3749040" cy="219456"/>
          </a:xfrm>
          <a:prstGeom prst="rect">
            <a:avLst/>
          </a:prstGeom>
          <a:noFill/>
          <a:ln/>
        </p:spPr>
        <p:txBody>
          <a:bodyPr wrap="square" lIns="0" tIns="0" rIns="0" bIns="0" rtlCol="0" anchor="ctr"/>
          <a:lstStyle/>
          <a:p>
            <a:pPr indent="0" marL="0">
              <a:buNone/>
            </a:pPr>
            <a:r>
              <a:rPr lang="en-US" sz="900" b="1" spc="200" kern="0" dirty="0">
                <a:solidFill>
                  <a:srgbClr val="E0684B"/>
                </a:solidFill>
                <a:latin typeface="Calibri" pitchFamily="34" charset="0"/>
                <a:ea typeface="Calibri" pitchFamily="34" charset="-122"/>
                <a:cs typeface="Calibri" pitchFamily="34" charset="-120"/>
              </a:rPr>
              <a:t>CONTOH</a:t>
            </a:r>
            <a:endParaRPr lang="en-US" sz="900" dirty="0"/>
          </a:p>
        </p:txBody>
      </p:sp>
      <p:sp>
        <p:nvSpPr>
          <p:cNvPr id="10" name="Text 8"/>
          <p:cNvSpPr txBox="1"/>
          <p:nvPr/>
        </p:nvSpPr>
        <p:spPr>
          <a:xfrm>
            <a:off x="7589520" y="2130552"/>
            <a:ext cx="3794760" cy="713232"/>
          </a:xfrm>
          <a:prstGeom prst="rect">
            <a:avLst/>
          </a:prstGeom>
          <a:noFill/>
          <a:ln/>
        </p:spPr>
        <p:txBody>
          <a:bodyPr wrap="square" lIns="0" tIns="0" rIns="0" bIns="0" rtlCol="0" anchor="t"/>
          <a:lstStyle/>
          <a:p>
            <a:pPr indent="0" marL="0">
              <a:buNone/>
            </a:pPr>
            <a:r>
              <a:rPr lang="en-US" sz="1100" dirty="0">
                <a:solidFill>
                  <a:srgbClr val="15262B"/>
                </a:solidFill>
                <a:latin typeface="Calibri" pitchFamily="34" charset="0"/>
                <a:ea typeface="Calibri" pitchFamily="34" charset="-122"/>
                <a:cs typeface="Calibri" pitchFamily="34" charset="-120"/>
              </a:rPr>
              <a:t>Murid Tahun 4 dapat menyusun laluan udara dari hidung ke peparu, dan saya tahu melalui kuiz 5 soalan.</a:t>
            </a:r>
            <a:endParaRPr lang="en-US" sz="1100" dirty="0"/>
          </a:p>
        </p:txBody>
      </p:sp>
      <p:sp>
        <p:nvSpPr>
          <p:cNvPr id="11" name="Shape 9"/>
          <p:cNvSpPr/>
          <p:nvPr/>
        </p:nvSpPr>
        <p:spPr>
          <a:xfrm>
            <a:off x="640080" y="3108960"/>
            <a:ext cx="2576322" cy="1965960"/>
          </a:xfrm>
          <a:prstGeom prst="roundRect">
            <a:avLst>
              <a:gd name="adj" fmla="val 4651"/>
            </a:avLst>
          </a:prstGeom>
          <a:solidFill>
            <a:srgbClr val="FFFFFF"/>
          </a:solidFill>
          <a:ln w="15875">
            <a:solidFill>
              <a:srgbClr val="E0684B"/>
            </a:solidFill>
            <a:prstDash val="solid"/>
          </a:ln>
        </p:spPr>
      </p:sp>
      <p:sp>
        <p:nvSpPr>
          <p:cNvPr id="12" name="Shape 10"/>
          <p:cNvSpPr/>
          <p:nvPr/>
        </p:nvSpPr>
        <p:spPr>
          <a:xfrm>
            <a:off x="822960" y="3273552"/>
            <a:ext cx="475488" cy="475488"/>
          </a:xfrm>
          <a:prstGeom prst="roundRect">
            <a:avLst>
              <a:gd name="adj" fmla="val 23077"/>
            </a:avLst>
          </a:prstGeom>
          <a:solidFill>
            <a:srgbClr val="E0684B"/>
          </a:solidFill>
          <a:ln/>
        </p:spPr>
      </p:sp>
      <p:sp>
        <p:nvSpPr>
          <p:cNvPr id="13" name="Text 11"/>
          <p:cNvSpPr txBox="1"/>
          <p:nvPr/>
        </p:nvSpPr>
        <p:spPr>
          <a:xfrm>
            <a:off x="822960" y="3273552"/>
            <a:ext cx="475488" cy="475488"/>
          </a:xfrm>
          <a:prstGeom prst="rect">
            <a:avLst/>
          </a:prstGeom>
          <a:noFill/>
          <a:ln/>
        </p:spPr>
        <p:txBody>
          <a:bodyPr wrap="square" lIns="0" tIns="0" rIns="0" bIns="0" rtlCol="0" anchor="ctr"/>
          <a:lstStyle/>
          <a:p>
            <a:pPr algn="ctr" indent="0" marL="0">
              <a:buNone/>
            </a:pPr>
            <a:r>
              <a:rPr lang="en-US" sz="2080" b="1" dirty="0">
                <a:solidFill>
                  <a:srgbClr val="FFFFFF"/>
                </a:solidFill>
                <a:latin typeface="Cambria" pitchFamily="34" charset="0"/>
                <a:ea typeface="Cambria" pitchFamily="34" charset="-122"/>
                <a:cs typeface="Cambria" pitchFamily="34" charset="-120"/>
              </a:rPr>
              <a:t>C</a:t>
            </a:r>
            <a:endParaRPr lang="en-US" sz="2080" dirty="0"/>
          </a:p>
        </p:txBody>
      </p:sp>
      <p:sp>
        <p:nvSpPr>
          <p:cNvPr id="14" name="Text 12"/>
          <p:cNvSpPr txBox="1"/>
          <p:nvPr/>
        </p:nvSpPr>
        <p:spPr>
          <a:xfrm>
            <a:off x="1417320" y="3273552"/>
            <a:ext cx="1616202" cy="45720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Context</a:t>
            </a:r>
            <a:endParaRPr lang="en-US" sz="1500" dirty="0"/>
          </a:p>
        </p:txBody>
      </p:sp>
      <p:sp>
        <p:nvSpPr>
          <p:cNvPr id="15" name="Text 13"/>
          <p:cNvSpPr txBox="1"/>
          <p:nvPr/>
        </p:nvSpPr>
        <p:spPr>
          <a:xfrm>
            <a:off x="822960" y="3840480"/>
            <a:ext cx="2210562" cy="329184"/>
          </a:xfrm>
          <a:prstGeom prst="rect">
            <a:avLst/>
          </a:prstGeom>
          <a:noFill/>
          <a:ln/>
        </p:spPr>
        <p:txBody>
          <a:bodyPr wrap="square" lIns="0" tIns="0" rIns="0" bIns="0" rtlCol="0" anchor="ctr"/>
          <a:lstStyle/>
          <a:p>
            <a:pPr indent="0" marL="0">
              <a:buNone/>
            </a:pPr>
            <a:r>
              <a:rPr lang="en-US" sz="1100" b="1" dirty="0">
                <a:solidFill>
                  <a:srgbClr val="E0684B"/>
                </a:solidFill>
                <a:latin typeface="Calibri" pitchFamily="34" charset="0"/>
                <a:ea typeface="Calibri" pitchFamily="34" charset="-122"/>
                <a:cs typeface="Calibri" pitchFamily="34" charset="-120"/>
              </a:rPr>
              <a:t>Siapa anda dan murid anda</a:t>
            </a:r>
            <a:endParaRPr lang="en-US" sz="1100" dirty="0"/>
          </a:p>
        </p:txBody>
      </p:sp>
      <p:sp>
        <p:nvSpPr>
          <p:cNvPr id="16" name="Text 14"/>
          <p:cNvSpPr txBox="1"/>
          <p:nvPr/>
        </p:nvSpPr>
        <p:spPr>
          <a:xfrm>
            <a:off x="822960" y="4169664"/>
            <a:ext cx="2210562" cy="868680"/>
          </a:xfrm>
          <a:prstGeom prst="rect">
            <a:avLst/>
          </a:prstGeom>
          <a:noFill/>
          <a:ln/>
        </p:spPr>
        <p:txBody>
          <a:bodyPr wrap="square" lIns="0" tIns="0" rIns="0" bIns="0" rtlCol="0" anchor="t"/>
          <a:lstStyle/>
          <a:p>
            <a:pPr indent="0" marL="0">
              <a:buNone/>
            </a:pPr>
            <a:r>
              <a:rPr lang="en-US" sz="1000" i="1" dirty="0">
                <a:solidFill>
                  <a:srgbClr val="5B6E75"/>
                </a:solidFill>
                <a:latin typeface="Calibri" pitchFamily="34" charset="0"/>
                <a:ea typeface="Calibri" pitchFamily="34" charset="-122"/>
                <a:cs typeface="Calibri" pitchFamily="34" charset="-120"/>
              </a:rPr>
              <a:t>“Saya guru Sains Tahun 4. Murid saya ramai yang sederhana.”</a:t>
            </a:r>
            <a:endParaRPr lang="en-US" sz="1000" dirty="0"/>
          </a:p>
        </p:txBody>
      </p:sp>
      <p:sp>
        <p:nvSpPr>
          <p:cNvPr id="17" name="Shape 15"/>
          <p:cNvSpPr/>
          <p:nvPr/>
        </p:nvSpPr>
        <p:spPr>
          <a:xfrm>
            <a:off x="3198114" y="3977640"/>
            <a:ext cx="237744" cy="274320"/>
          </a:xfrm>
          <a:prstGeom prst="rightArrow">
            <a:avLst/>
          </a:prstGeom>
          <a:solidFill>
            <a:srgbClr val="B5C6C9"/>
          </a:solidFill>
          <a:ln/>
        </p:spPr>
      </p:sp>
      <p:sp>
        <p:nvSpPr>
          <p:cNvPr id="18" name="Shape 16"/>
          <p:cNvSpPr/>
          <p:nvPr/>
        </p:nvSpPr>
        <p:spPr>
          <a:xfrm>
            <a:off x="3417570" y="3108960"/>
            <a:ext cx="2576322" cy="1965960"/>
          </a:xfrm>
          <a:prstGeom prst="roundRect">
            <a:avLst>
              <a:gd name="adj" fmla="val 4651"/>
            </a:avLst>
          </a:prstGeom>
          <a:solidFill>
            <a:srgbClr val="FFFFFF"/>
          </a:solidFill>
          <a:ln w="15875">
            <a:solidFill>
              <a:srgbClr val="1F8F8A"/>
            </a:solidFill>
            <a:prstDash val="solid"/>
          </a:ln>
        </p:spPr>
      </p:sp>
      <p:sp>
        <p:nvSpPr>
          <p:cNvPr id="19" name="Shape 17"/>
          <p:cNvSpPr/>
          <p:nvPr/>
        </p:nvSpPr>
        <p:spPr>
          <a:xfrm>
            <a:off x="3600450" y="3273552"/>
            <a:ext cx="475488" cy="475488"/>
          </a:xfrm>
          <a:prstGeom prst="roundRect">
            <a:avLst>
              <a:gd name="adj" fmla="val 23077"/>
            </a:avLst>
          </a:prstGeom>
          <a:solidFill>
            <a:srgbClr val="1F8F8A"/>
          </a:solidFill>
          <a:ln/>
        </p:spPr>
      </p:sp>
      <p:sp>
        <p:nvSpPr>
          <p:cNvPr id="20" name="Text 18"/>
          <p:cNvSpPr txBox="1"/>
          <p:nvPr/>
        </p:nvSpPr>
        <p:spPr>
          <a:xfrm>
            <a:off x="3600450" y="3273552"/>
            <a:ext cx="475488" cy="475488"/>
          </a:xfrm>
          <a:prstGeom prst="rect">
            <a:avLst/>
          </a:prstGeom>
          <a:noFill/>
          <a:ln/>
        </p:spPr>
        <p:txBody>
          <a:bodyPr wrap="square" lIns="0" tIns="0" rIns="0" bIns="0" rtlCol="0" anchor="ctr"/>
          <a:lstStyle/>
          <a:p>
            <a:pPr algn="ctr" indent="0" marL="0">
              <a:buNone/>
            </a:pPr>
            <a:r>
              <a:rPr lang="en-US" sz="2080" b="1" dirty="0">
                <a:solidFill>
                  <a:srgbClr val="FFFFFF"/>
                </a:solidFill>
                <a:latin typeface="Cambria" pitchFamily="34" charset="0"/>
                <a:ea typeface="Cambria" pitchFamily="34" charset="-122"/>
                <a:cs typeface="Cambria" pitchFamily="34" charset="-120"/>
              </a:rPr>
              <a:t>T</a:t>
            </a:r>
            <a:endParaRPr lang="en-US" sz="2080" dirty="0"/>
          </a:p>
        </p:txBody>
      </p:sp>
      <p:sp>
        <p:nvSpPr>
          <p:cNvPr id="21" name="Text 19"/>
          <p:cNvSpPr txBox="1"/>
          <p:nvPr/>
        </p:nvSpPr>
        <p:spPr>
          <a:xfrm>
            <a:off x="4194810" y="3273552"/>
            <a:ext cx="1616202" cy="45720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Task</a:t>
            </a:r>
            <a:endParaRPr lang="en-US" sz="1500" dirty="0"/>
          </a:p>
        </p:txBody>
      </p:sp>
      <p:sp>
        <p:nvSpPr>
          <p:cNvPr id="22" name="Text 20"/>
          <p:cNvSpPr txBox="1"/>
          <p:nvPr/>
        </p:nvSpPr>
        <p:spPr>
          <a:xfrm>
            <a:off x="3600450" y="3840480"/>
            <a:ext cx="2210562" cy="329184"/>
          </a:xfrm>
          <a:prstGeom prst="rect">
            <a:avLst/>
          </a:prstGeom>
          <a:noFill/>
          <a:ln/>
        </p:spPr>
        <p:txBody>
          <a:bodyPr wrap="square" lIns="0" tIns="0" rIns="0" bIns="0" rtlCol="0" anchor="ctr"/>
          <a:lstStyle/>
          <a:p>
            <a:pPr indent="0" marL="0">
              <a:buNone/>
            </a:pPr>
            <a:r>
              <a:rPr lang="en-US" sz="1100" b="1" dirty="0">
                <a:solidFill>
                  <a:srgbClr val="1F8F8A"/>
                </a:solidFill>
                <a:latin typeface="Calibri" pitchFamily="34" charset="0"/>
                <a:ea typeface="Calibri" pitchFamily="34" charset="-122"/>
                <a:cs typeface="Calibri" pitchFamily="34" charset="-120"/>
              </a:rPr>
              <a:t>Apa yang anda mahu (+ bahan)</a:t>
            </a:r>
            <a:endParaRPr lang="en-US" sz="1100" dirty="0"/>
          </a:p>
        </p:txBody>
      </p:sp>
      <p:sp>
        <p:nvSpPr>
          <p:cNvPr id="23" name="Text 21"/>
          <p:cNvSpPr txBox="1"/>
          <p:nvPr/>
        </p:nvSpPr>
        <p:spPr>
          <a:xfrm>
            <a:off x="3600450" y="4169664"/>
            <a:ext cx="2210562" cy="868680"/>
          </a:xfrm>
          <a:prstGeom prst="rect">
            <a:avLst/>
          </a:prstGeom>
          <a:noFill/>
          <a:ln/>
        </p:spPr>
        <p:txBody>
          <a:bodyPr wrap="square" lIns="0" tIns="0" rIns="0" bIns="0" rtlCol="0" anchor="t"/>
          <a:lstStyle/>
          <a:p>
            <a:pPr indent="0" marL="0">
              <a:buNone/>
            </a:pPr>
            <a:r>
              <a:rPr lang="en-US" sz="1000" i="1" dirty="0">
                <a:solidFill>
                  <a:srgbClr val="5B6E75"/>
                </a:solidFill>
                <a:latin typeface="Calibri" pitchFamily="34" charset="0"/>
                <a:ea typeface="Calibri" pitchFamily="34" charset="-122"/>
                <a:cs typeface="Calibri" pitchFamily="34" charset="-120"/>
              </a:rPr>
              <a:t>“Berdasarkan buku teks yang dimuat naik, buat 5 soalan kuiz topik pernafasan.”</a:t>
            </a:r>
            <a:endParaRPr lang="en-US" sz="1000" dirty="0"/>
          </a:p>
        </p:txBody>
      </p:sp>
      <p:sp>
        <p:nvSpPr>
          <p:cNvPr id="24" name="Shape 22"/>
          <p:cNvSpPr/>
          <p:nvPr/>
        </p:nvSpPr>
        <p:spPr>
          <a:xfrm>
            <a:off x="5975604" y="3977640"/>
            <a:ext cx="237744" cy="274320"/>
          </a:xfrm>
          <a:prstGeom prst="rightArrow">
            <a:avLst/>
          </a:prstGeom>
          <a:solidFill>
            <a:srgbClr val="B5C6C9"/>
          </a:solidFill>
          <a:ln/>
        </p:spPr>
      </p:sp>
      <p:sp>
        <p:nvSpPr>
          <p:cNvPr id="25" name="Shape 23"/>
          <p:cNvSpPr/>
          <p:nvPr/>
        </p:nvSpPr>
        <p:spPr>
          <a:xfrm>
            <a:off x="6195060" y="3108960"/>
            <a:ext cx="2576322" cy="1965960"/>
          </a:xfrm>
          <a:prstGeom prst="roundRect">
            <a:avLst>
              <a:gd name="adj" fmla="val 4651"/>
            </a:avLst>
          </a:prstGeom>
          <a:solidFill>
            <a:srgbClr val="FFFFFF"/>
          </a:solidFill>
          <a:ln w="15875">
            <a:solidFill>
              <a:srgbClr val="3A9D6E"/>
            </a:solidFill>
            <a:prstDash val="solid"/>
          </a:ln>
        </p:spPr>
      </p:sp>
      <p:sp>
        <p:nvSpPr>
          <p:cNvPr id="26" name="Shape 24"/>
          <p:cNvSpPr/>
          <p:nvPr/>
        </p:nvSpPr>
        <p:spPr>
          <a:xfrm>
            <a:off x="6377940" y="3273552"/>
            <a:ext cx="475488" cy="475488"/>
          </a:xfrm>
          <a:prstGeom prst="roundRect">
            <a:avLst>
              <a:gd name="adj" fmla="val 23077"/>
            </a:avLst>
          </a:prstGeom>
          <a:solidFill>
            <a:srgbClr val="3A9D6E"/>
          </a:solidFill>
          <a:ln/>
        </p:spPr>
      </p:sp>
      <p:sp>
        <p:nvSpPr>
          <p:cNvPr id="27" name="Text 25"/>
          <p:cNvSpPr txBox="1"/>
          <p:nvPr/>
        </p:nvSpPr>
        <p:spPr>
          <a:xfrm>
            <a:off x="6377940" y="3273552"/>
            <a:ext cx="475488" cy="475488"/>
          </a:xfrm>
          <a:prstGeom prst="rect">
            <a:avLst/>
          </a:prstGeom>
          <a:noFill/>
          <a:ln/>
        </p:spPr>
        <p:txBody>
          <a:bodyPr wrap="square" lIns="0" tIns="0" rIns="0" bIns="0" rtlCol="0" anchor="ctr"/>
          <a:lstStyle/>
          <a:p>
            <a:pPr algn="ctr" indent="0" marL="0">
              <a:buNone/>
            </a:pPr>
            <a:r>
              <a:rPr lang="en-US" sz="2080" b="1" dirty="0">
                <a:solidFill>
                  <a:srgbClr val="FFFFFF"/>
                </a:solidFill>
                <a:latin typeface="Cambria" pitchFamily="34" charset="0"/>
                <a:ea typeface="Cambria" pitchFamily="34" charset="-122"/>
                <a:cs typeface="Cambria" pitchFamily="34" charset="-120"/>
              </a:rPr>
              <a:t>F</a:t>
            </a:r>
            <a:endParaRPr lang="en-US" sz="2080" dirty="0"/>
          </a:p>
        </p:txBody>
      </p:sp>
      <p:sp>
        <p:nvSpPr>
          <p:cNvPr id="28" name="Text 26"/>
          <p:cNvSpPr txBox="1"/>
          <p:nvPr/>
        </p:nvSpPr>
        <p:spPr>
          <a:xfrm>
            <a:off x="6972300" y="3273552"/>
            <a:ext cx="1616202" cy="45720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Format</a:t>
            </a:r>
            <a:endParaRPr lang="en-US" sz="1500" dirty="0"/>
          </a:p>
        </p:txBody>
      </p:sp>
      <p:sp>
        <p:nvSpPr>
          <p:cNvPr id="29" name="Text 27"/>
          <p:cNvSpPr txBox="1"/>
          <p:nvPr/>
        </p:nvSpPr>
        <p:spPr>
          <a:xfrm>
            <a:off x="6377940" y="3840480"/>
            <a:ext cx="2210562" cy="329184"/>
          </a:xfrm>
          <a:prstGeom prst="rect">
            <a:avLst/>
          </a:prstGeom>
          <a:noFill/>
          <a:ln/>
        </p:spPr>
        <p:txBody>
          <a:bodyPr wrap="square" lIns="0" tIns="0" rIns="0" bIns="0" rtlCol="0" anchor="ctr"/>
          <a:lstStyle/>
          <a:p>
            <a:pPr indent="0" marL="0">
              <a:buNone/>
            </a:pPr>
            <a:r>
              <a:rPr lang="en-US" sz="1100" b="1" dirty="0">
                <a:solidFill>
                  <a:srgbClr val="3A9D6E"/>
                </a:solidFill>
                <a:latin typeface="Calibri" pitchFamily="34" charset="0"/>
                <a:ea typeface="Calibri" pitchFamily="34" charset="-122"/>
                <a:cs typeface="Calibri" pitchFamily="34" charset="-120"/>
              </a:rPr>
              <a:t>Bentuk jawapan</a:t>
            </a:r>
            <a:endParaRPr lang="en-US" sz="1100" dirty="0"/>
          </a:p>
        </p:txBody>
      </p:sp>
      <p:sp>
        <p:nvSpPr>
          <p:cNvPr id="30" name="Text 28"/>
          <p:cNvSpPr txBox="1"/>
          <p:nvPr/>
        </p:nvSpPr>
        <p:spPr>
          <a:xfrm>
            <a:off x="6377940" y="4169664"/>
            <a:ext cx="2210562" cy="868680"/>
          </a:xfrm>
          <a:prstGeom prst="rect">
            <a:avLst/>
          </a:prstGeom>
          <a:noFill/>
          <a:ln/>
        </p:spPr>
        <p:txBody>
          <a:bodyPr wrap="square" lIns="0" tIns="0" rIns="0" bIns="0" rtlCol="0" anchor="t"/>
          <a:lstStyle/>
          <a:p>
            <a:pPr indent="0" marL="0">
              <a:buNone/>
            </a:pPr>
            <a:r>
              <a:rPr lang="en-US" sz="1000" i="1" dirty="0">
                <a:solidFill>
                  <a:srgbClr val="5B6E75"/>
                </a:solidFill>
                <a:latin typeface="Calibri" pitchFamily="34" charset="0"/>
                <a:ea typeface="Calibri" pitchFamily="34" charset="-122"/>
                <a:cs typeface="Calibri" pitchFamily="34" charset="-120"/>
              </a:rPr>
              <a:t>“Jadual: soalan, pilihan A hingga D, jawapan.”</a:t>
            </a:r>
            <a:endParaRPr lang="en-US" sz="1000" dirty="0"/>
          </a:p>
        </p:txBody>
      </p:sp>
      <p:sp>
        <p:nvSpPr>
          <p:cNvPr id="31" name="Shape 29"/>
          <p:cNvSpPr/>
          <p:nvPr/>
        </p:nvSpPr>
        <p:spPr>
          <a:xfrm>
            <a:off x="8753094" y="3977640"/>
            <a:ext cx="237744" cy="274320"/>
          </a:xfrm>
          <a:prstGeom prst="rightArrow">
            <a:avLst/>
          </a:prstGeom>
          <a:solidFill>
            <a:srgbClr val="B5C6C9"/>
          </a:solidFill>
          <a:ln/>
        </p:spPr>
      </p:sp>
      <p:sp>
        <p:nvSpPr>
          <p:cNvPr id="32" name="Shape 30"/>
          <p:cNvSpPr/>
          <p:nvPr/>
        </p:nvSpPr>
        <p:spPr>
          <a:xfrm>
            <a:off x="8972550" y="3108960"/>
            <a:ext cx="2576322" cy="1965960"/>
          </a:xfrm>
          <a:prstGeom prst="roundRect">
            <a:avLst>
              <a:gd name="adj" fmla="val 4651"/>
            </a:avLst>
          </a:prstGeom>
          <a:solidFill>
            <a:srgbClr val="FFFFFF"/>
          </a:solidFill>
          <a:ln w="15875">
            <a:solidFill>
              <a:srgbClr val="E0A82E"/>
            </a:solidFill>
            <a:prstDash val="solid"/>
          </a:ln>
        </p:spPr>
      </p:sp>
      <p:sp>
        <p:nvSpPr>
          <p:cNvPr id="33" name="Shape 31"/>
          <p:cNvSpPr/>
          <p:nvPr/>
        </p:nvSpPr>
        <p:spPr>
          <a:xfrm>
            <a:off x="9155430" y="3273552"/>
            <a:ext cx="475488" cy="475488"/>
          </a:xfrm>
          <a:prstGeom prst="roundRect">
            <a:avLst>
              <a:gd name="adj" fmla="val 23077"/>
            </a:avLst>
          </a:prstGeom>
          <a:solidFill>
            <a:srgbClr val="E0A82E"/>
          </a:solidFill>
          <a:ln/>
        </p:spPr>
      </p:sp>
      <p:sp>
        <p:nvSpPr>
          <p:cNvPr id="34" name="Text 32"/>
          <p:cNvSpPr txBox="1"/>
          <p:nvPr/>
        </p:nvSpPr>
        <p:spPr>
          <a:xfrm>
            <a:off x="9155430" y="3273552"/>
            <a:ext cx="475488" cy="475488"/>
          </a:xfrm>
          <a:prstGeom prst="rect">
            <a:avLst/>
          </a:prstGeom>
          <a:noFill/>
          <a:ln/>
        </p:spPr>
        <p:txBody>
          <a:bodyPr wrap="square" lIns="0" tIns="0" rIns="0" bIns="0" rtlCol="0" anchor="ctr"/>
          <a:lstStyle/>
          <a:p>
            <a:pPr algn="ctr" indent="0" marL="0">
              <a:buNone/>
            </a:pPr>
            <a:r>
              <a:rPr lang="en-US" sz="2080" b="1" dirty="0">
                <a:solidFill>
                  <a:srgbClr val="FFFFFF"/>
                </a:solidFill>
                <a:latin typeface="Cambria" pitchFamily="34" charset="0"/>
                <a:ea typeface="Cambria" pitchFamily="34" charset="-122"/>
                <a:cs typeface="Cambria" pitchFamily="34" charset="-120"/>
              </a:rPr>
              <a:t>C</a:t>
            </a:r>
            <a:endParaRPr lang="en-US" sz="2080" dirty="0"/>
          </a:p>
        </p:txBody>
      </p:sp>
      <p:sp>
        <p:nvSpPr>
          <p:cNvPr id="35" name="Text 33"/>
          <p:cNvSpPr txBox="1"/>
          <p:nvPr/>
        </p:nvSpPr>
        <p:spPr>
          <a:xfrm>
            <a:off x="9749790" y="3273552"/>
            <a:ext cx="1616202" cy="457200"/>
          </a:xfrm>
          <a:prstGeom prst="rect">
            <a:avLst/>
          </a:prstGeom>
          <a:noFill/>
          <a:ln/>
        </p:spPr>
        <p:txBody>
          <a:bodyPr wrap="square" lIns="0" tIns="0" rIns="0" bIns="0" rtlCol="0" anchor="ctr"/>
          <a:lstStyle/>
          <a:p>
            <a:pPr indent="0" marL="0">
              <a:buNone/>
            </a:pPr>
            <a:r>
              <a:rPr lang="en-US" sz="1500" b="1" dirty="0">
                <a:solidFill>
                  <a:srgbClr val="15262B"/>
                </a:solidFill>
                <a:latin typeface="Cambria" pitchFamily="34" charset="0"/>
                <a:ea typeface="Cambria" pitchFamily="34" charset="-122"/>
                <a:cs typeface="Cambria" pitchFamily="34" charset="-120"/>
              </a:rPr>
              <a:t>Constraints</a:t>
            </a:r>
            <a:endParaRPr lang="en-US" sz="1500" dirty="0"/>
          </a:p>
        </p:txBody>
      </p:sp>
      <p:sp>
        <p:nvSpPr>
          <p:cNvPr id="36" name="Text 34"/>
          <p:cNvSpPr txBox="1"/>
          <p:nvPr/>
        </p:nvSpPr>
        <p:spPr>
          <a:xfrm>
            <a:off x="9155430" y="3840480"/>
            <a:ext cx="2210562" cy="329184"/>
          </a:xfrm>
          <a:prstGeom prst="rect">
            <a:avLst/>
          </a:prstGeom>
          <a:noFill/>
          <a:ln/>
        </p:spPr>
        <p:txBody>
          <a:bodyPr wrap="square" lIns="0" tIns="0" rIns="0" bIns="0" rtlCol="0" anchor="ctr"/>
          <a:lstStyle/>
          <a:p>
            <a:pPr indent="0" marL="0">
              <a:buNone/>
            </a:pPr>
            <a:r>
              <a:rPr lang="en-US" sz="1100" b="1" dirty="0">
                <a:solidFill>
                  <a:srgbClr val="E0A82E"/>
                </a:solidFill>
                <a:latin typeface="Calibri" pitchFamily="34" charset="0"/>
                <a:ea typeface="Calibri" pitchFamily="34" charset="-122"/>
                <a:cs typeface="Calibri" pitchFamily="34" charset="-120"/>
              </a:rPr>
              <a:t>Syarat</a:t>
            </a:r>
            <a:endParaRPr lang="en-US" sz="1100" dirty="0"/>
          </a:p>
        </p:txBody>
      </p:sp>
      <p:sp>
        <p:nvSpPr>
          <p:cNvPr id="37" name="Text 35"/>
          <p:cNvSpPr txBox="1"/>
          <p:nvPr/>
        </p:nvSpPr>
        <p:spPr>
          <a:xfrm>
            <a:off x="9155430" y="4169664"/>
            <a:ext cx="2210562" cy="868680"/>
          </a:xfrm>
          <a:prstGeom prst="rect">
            <a:avLst/>
          </a:prstGeom>
          <a:noFill/>
          <a:ln/>
        </p:spPr>
        <p:txBody>
          <a:bodyPr wrap="square" lIns="0" tIns="0" rIns="0" bIns="0" rtlCol="0" anchor="t"/>
          <a:lstStyle/>
          <a:p>
            <a:pPr indent="0" marL="0">
              <a:buNone/>
            </a:pPr>
            <a:r>
              <a:rPr lang="en-US" sz="1000" i="1" dirty="0">
                <a:solidFill>
                  <a:srgbClr val="5B6E75"/>
                </a:solidFill>
                <a:latin typeface="Calibri" pitchFamily="34" charset="0"/>
                <a:ea typeface="Calibri" pitchFamily="34" charset="-122"/>
                <a:cs typeface="Calibri" pitchFamily="34" charset="-120"/>
              </a:rPr>
              <a:t>“Bahasa Melayu mudah. Kalau tiada dalam buku, cakap TIADA.”</a:t>
            </a:r>
            <a:endParaRPr lang="en-US" sz="1000" dirty="0"/>
          </a:p>
        </p:txBody>
      </p:sp>
      <p:sp>
        <p:nvSpPr>
          <p:cNvPr id="38" name="Shape 36"/>
          <p:cNvSpPr/>
          <p:nvPr/>
        </p:nvSpPr>
        <p:spPr>
          <a:xfrm>
            <a:off x="640080" y="5257800"/>
            <a:ext cx="10908792" cy="1051560"/>
          </a:xfrm>
          <a:prstGeom prst="roundRect">
            <a:avLst>
              <a:gd name="adj" fmla="val 8696"/>
            </a:avLst>
          </a:prstGeom>
          <a:solidFill>
            <a:srgbClr val="0E1B22"/>
          </a:solidFill>
          <a:ln/>
        </p:spPr>
      </p:sp>
      <p:sp>
        <p:nvSpPr>
          <p:cNvPr id="39" name="Text 37"/>
          <p:cNvSpPr txBox="1"/>
          <p:nvPr/>
        </p:nvSpPr>
        <p:spPr>
          <a:xfrm>
            <a:off x="841248" y="5367528"/>
            <a:ext cx="10506456" cy="219456"/>
          </a:xfrm>
          <a:prstGeom prst="rect">
            <a:avLst/>
          </a:prstGeom>
          <a:noFill/>
          <a:ln/>
        </p:spPr>
        <p:txBody>
          <a:bodyPr wrap="square" lIns="0" tIns="0" rIns="0" bIns="0" rtlCol="0" anchor="ctr"/>
          <a:lstStyle/>
          <a:p>
            <a:pPr indent="0" marL="0">
              <a:buNone/>
            </a:pPr>
            <a:r>
              <a:rPr lang="en-US" sz="900" b="1" spc="200" kern="0" dirty="0">
                <a:solidFill>
                  <a:srgbClr val="E0A82E"/>
                </a:solidFill>
                <a:latin typeface="Calibri" pitchFamily="34" charset="0"/>
                <a:ea typeface="Calibri" pitchFamily="34" charset="-122"/>
                <a:cs typeface="Calibri" pitchFamily="34" charset="-120"/>
              </a:rPr>
              <a:t>SEMUA SEKALI DALAM SATU PROMPT (TAMPAL DALAM CHAT NOTEBOOK SELEPAS MUAT NAIK BAHAN)</a:t>
            </a:r>
            <a:endParaRPr lang="en-US" sz="900" dirty="0"/>
          </a:p>
        </p:txBody>
      </p:sp>
      <p:sp>
        <p:nvSpPr>
          <p:cNvPr id="40" name="Text 38"/>
          <p:cNvSpPr txBox="1"/>
          <p:nvPr/>
        </p:nvSpPr>
        <p:spPr>
          <a:xfrm>
            <a:off x="841248" y="5623560"/>
            <a:ext cx="10506456" cy="594360"/>
          </a:xfrm>
          <a:prstGeom prst="rect">
            <a:avLst/>
          </a:prstGeom>
          <a:noFill/>
          <a:ln/>
        </p:spPr>
        <p:txBody>
          <a:bodyPr wrap="square" lIns="0" tIns="0" rIns="0" bIns="0" rtlCol="0" anchor="t"/>
          <a:lstStyle/>
          <a:p>
            <a:pPr indent="0" marL="0">
              <a:buNone/>
            </a:pPr>
            <a:r>
              <a:rPr lang="en-US" sz="1100" dirty="0">
                <a:solidFill>
                  <a:srgbClr val="D9E8EA"/>
                </a:solidFill>
                <a:latin typeface="Courier New" pitchFamily="34" charset="0"/>
                <a:ea typeface="Courier New" pitchFamily="34" charset="-122"/>
                <a:cs typeface="Courier New" pitchFamily="34" charset="-120"/>
              </a:rPr>
              <a:t>Saya guru Sains Tahun 4; murid saya ramai yang sederhana. Sasaran: murid Tahun 4 dapat menyusun laluan udara dari hidung ke peparu, dan saya tahu melalui kuiz 5 soalan. Berdasarkan buku teks yang dimuat naik, buat nota ringkas dan kuiz itu. Bahasa Melayu mudah; kalau tiada dalam buku, cakap TIADA.</a:t>
            </a:r>
            <a:endParaRPr lang="en-US" sz="1100" dirty="0"/>
          </a:p>
        </p:txBody>
      </p:sp>
      <p:sp>
        <p:nvSpPr>
          <p:cNvPr id="41" name="Text 39"/>
          <p:cNvSpPr txBox="1"/>
          <p:nvPr/>
        </p:nvSpPr>
        <p:spPr>
          <a:xfrm>
            <a:off x="640080" y="6473952"/>
            <a:ext cx="7315200" cy="256032"/>
          </a:xfrm>
          <a:prstGeom prst="rect">
            <a:avLst/>
          </a:prstGeom>
          <a:noFill/>
          <a:ln/>
        </p:spPr>
        <p:txBody>
          <a:bodyPr wrap="square" lIns="0" tIns="0" rIns="0" bIns="0" rtlCol="0" anchor="ctr"/>
          <a:lstStyle/>
          <a:p>
            <a:pPr indent="0" marL="0">
              <a:buNone/>
            </a:pPr>
            <a:r>
              <a:rPr lang="en-US" sz="900" dirty="0">
                <a:solidFill>
                  <a:srgbClr val="8A9BA0"/>
                </a:solidFill>
                <a:latin typeface="Calibri" pitchFamily="34" charset="0"/>
                <a:ea typeface="Calibri" pitchFamily="34" charset="-122"/>
                <a:cs typeface="Calibri" pitchFamily="34" charset="-120"/>
              </a:rPr>
              <a:t>AI dalam Pendidikan · SKDSZA Kluang · 9 September 2026</a:t>
            </a:r>
            <a:endParaRPr lang="en-US" sz="900" dirty="0"/>
          </a:p>
        </p:txBody>
      </p:sp>
      <p:sp>
        <p:nvSpPr>
          <p:cNvPr id="42" name="Text 40"/>
          <p:cNvSpPr txBox="1"/>
          <p:nvPr/>
        </p:nvSpPr>
        <p:spPr>
          <a:xfrm>
            <a:off x="8348472" y="6473952"/>
            <a:ext cx="3200400" cy="256032"/>
          </a:xfrm>
          <a:prstGeom prst="rect">
            <a:avLst/>
          </a:prstGeom>
          <a:noFill/>
          <a:ln/>
        </p:spPr>
        <p:txBody>
          <a:bodyPr wrap="square" lIns="0" tIns="0" rIns="0" bIns="0" rtlCol="0" anchor="ctr"/>
          <a:lstStyle/>
          <a:p>
            <a:pPr algn="r" indent="0" marL="0">
              <a:buNone/>
            </a:pPr>
            <a:r>
              <a:rPr lang="en-US" sz="900" dirty="0">
                <a:solidFill>
                  <a:srgbClr val="8A9BA0"/>
                </a:solidFill>
                <a:latin typeface="Calibri" pitchFamily="34" charset="0"/>
                <a:ea typeface="Calibri" pitchFamily="34" charset="-122"/>
                <a:cs typeface="Calibri" pitchFamily="34" charset="-120"/>
              </a:rPr>
              <a:t>Slot 1  ·  09 / 30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Bengkel Teknologi Kecerdasan Buatan (AI) dalam Pendidikan</dc:title>
  <dc:subject>PptxGenJS Presentation</dc:subject>
  <dc:creator>Ts. Ashraf bin Naim</dc:creator>
  <cp:lastModifiedBy>Ts. Ashraf bin Naim</cp:lastModifiedBy>
  <cp:revision>1</cp:revision>
  <dcterms:created xsi:type="dcterms:W3CDTF">2026-09-08T05:24:11Z</dcterms:created>
  <dcterms:modified xsi:type="dcterms:W3CDTF">2026-09-08T05:24:11Z</dcterms:modified>
</cp:coreProperties>
</file>